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5059-DD6B-420C-9520-630B07296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51F48-48A7-4C4C-889D-EAD0A440A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A00A-961E-45D9-9259-FF86FC4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A4D33-D8AB-4608-8BFA-09A4A051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539E-FF9D-4A81-A19A-518A077B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0B6F-0DE3-4AA8-8550-B0139A71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E4FDC-DA68-46D7-8699-DED2D1E53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79629-6C89-4314-A3D0-A318A1D1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DAE0-FC53-43A9-B85A-5234423B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3497-F91C-46C6-8E4C-8131D34F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A2FE7-0556-4557-8BBD-38A68CF86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94CFC-57D3-435E-800D-8E3C57FA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B0789-E26B-4FEF-A491-2B673051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6D656-1335-4BFA-9888-0478B94B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68862-5B27-4480-80E1-611DCD8A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E612-697B-44E6-BE69-3ADC3B24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CB74-3D71-49AB-8105-71E3BD76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4E20-6755-4F1C-A044-12C717BF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D1A20-2B9A-4104-87B9-092B9FB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5224F-E23D-49FB-9D61-AF50BA2D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7468-9F21-4727-96A5-7352D35E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5FD25-BBAE-479B-9E19-7FF9E087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D5F2-D9BF-4C4E-9F5E-D9FFAD1C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6EF5-5097-4DB6-9B9B-A00E0713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EB55-A898-42B9-A0A4-71059AD1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64B-DF75-46A1-BEA9-043D328A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161F-7CA0-4490-B31B-6291DDA91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A21D-E972-4F01-8F8C-985592945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97F08-B85F-44A7-921A-43FE6B9A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7D23-D944-4B21-8926-583F31AF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4D76F-DEE9-4619-8879-D279EA2B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FB68-566B-4EAA-BBDA-F90C8A8E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6B87-604D-4764-A31A-E54A6235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72129-6B15-4697-87F8-0AD4BAC15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8F898-CB75-4D20-AB4F-5E177187E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AD932-803F-479D-AC78-1118FB78A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35421-E9FE-4AEE-AC48-C497F269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AA19B-0E23-458F-B34E-2BE0644B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79EEF-5E64-4118-BE86-F5310A15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A89F-3653-4D7F-8C23-8DEB396F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D9D00-F6E3-4ED2-BFA4-E15270D7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44EBF-7187-4D2D-B104-0DCC6166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FE6B4-FB4E-401A-A0A3-E589125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32B33-DFC3-46C2-9CAE-79140BB4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BFE49-B5E8-4698-9D6E-05C9E0F9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7402F-F650-47FD-98CC-556724FC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6FCB-9E6F-4723-BBAB-28375FC2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E911E-ED16-41E0-9FCC-820CAD09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381AE-F0AC-4AF1-A254-FE44C0006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8DC3B-FA77-45A7-A79C-8D47CD32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B702-41AD-4B32-9E51-1D751EAB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FABDC-0F79-4D30-8761-9F66075E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E740-FF93-4A63-9920-6065D20A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5666C-6A54-4A41-8F27-A1575E2B0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F5B60-6F9E-45D2-B1E4-DFCCB3C7E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F773E-596E-47DA-8B5C-6E494D86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E8327-36CD-48B9-93D5-94C854BE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8277A-C772-4BD7-A513-C6B537D2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0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41DD8-3979-4C14-93F4-31EDEE51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4CBE-4A2D-47D1-9392-E2B083AC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8A3F-711B-4542-B0FD-6230FC81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E2CB-E372-486C-A8C1-65D169B343A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686C6-72A8-4085-9252-CE61C6895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E1A6-D2AA-4C6B-BE56-9967C94FD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6F8F-33D9-4D08-9897-89CFE3F1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18F1-46B2-4557-A5A1-CF4AE553F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92" y="1122363"/>
            <a:ext cx="10813002" cy="2387600"/>
          </a:xfrm>
        </p:spPr>
        <p:txBody>
          <a:bodyPr/>
          <a:lstStyle/>
          <a:p>
            <a:r>
              <a:rPr lang="en-US" dirty="0"/>
              <a:t>The dsPIC33EP256GM710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B58AD-B487-49AB-8FA6-EECC8E8D7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Breadboarding adventure!</a:t>
            </a:r>
          </a:p>
        </p:txBody>
      </p:sp>
    </p:spTree>
    <p:extLst>
      <p:ext uri="{BB962C8B-B14F-4D97-AF65-F5344CB8AC3E}">
        <p14:creationId xmlns:p14="http://schemas.microsoft.com/office/powerpoint/2010/main" val="179334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75A27D79-88A1-4A61-B9C2-F9C547C7C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35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389FE-F41F-487E-8BDC-836281594BC8}"/>
              </a:ext>
            </a:extLst>
          </p:cNvPr>
          <p:cNvSpPr txBox="1"/>
          <p:nvPr/>
        </p:nvSpPr>
        <p:spPr>
          <a:xfrm>
            <a:off x="9477375" y="381000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THE CODE IN MPLABX!</a:t>
            </a:r>
          </a:p>
        </p:txBody>
      </p:sp>
    </p:spTree>
    <p:extLst>
      <p:ext uri="{BB962C8B-B14F-4D97-AF65-F5344CB8AC3E}">
        <p14:creationId xmlns:p14="http://schemas.microsoft.com/office/powerpoint/2010/main" val="20804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3C325-347E-4CD7-84E8-5E6D1DD4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8" y="386039"/>
            <a:ext cx="8810625" cy="4772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13E11-A619-46A1-8F0D-1425DD140AEB}"/>
              </a:ext>
            </a:extLst>
          </p:cNvPr>
          <p:cNvSpPr txBox="1"/>
          <p:nvPr/>
        </p:nvSpPr>
        <p:spPr>
          <a:xfrm>
            <a:off x="124288" y="5282214"/>
            <a:ext cx="499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Available on Digikey!</a:t>
            </a:r>
          </a:p>
        </p:txBody>
      </p:sp>
    </p:spTree>
    <p:extLst>
      <p:ext uri="{BB962C8B-B14F-4D97-AF65-F5344CB8AC3E}">
        <p14:creationId xmlns:p14="http://schemas.microsoft.com/office/powerpoint/2010/main" val="384413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A9070-D18C-4776-9C96-EFB8388B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8" y="0"/>
            <a:ext cx="7337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54168-F432-48BF-9C9B-1BCF10F1F433}"/>
              </a:ext>
            </a:extLst>
          </p:cNvPr>
          <p:cNvSpPr txBox="1"/>
          <p:nvPr/>
        </p:nvSpPr>
        <p:spPr>
          <a:xfrm>
            <a:off x="8131945" y="506027"/>
            <a:ext cx="39949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100 pin TQFP</a:t>
            </a:r>
          </a:p>
          <a:p>
            <a:r>
              <a:rPr lang="en-US" sz="4000" dirty="0">
                <a:solidFill>
                  <a:srgbClr val="FF0000"/>
                </a:solidFill>
              </a:rPr>
              <a:t>Package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256 KB RAM</a:t>
            </a:r>
          </a:p>
          <a:p>
            <a:r>
              <a:rPr lang="en-US" sz="4000" dirty="0">
                <a:solidFill>
                  <a:srgbClr val="FF0000"/>
                </a:solidFill>
              </a:rPr>
              <a:t>3.3 V Supply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D9B38-88C8-4F67-A4A8-54CCB4718A6F}"/>
              </a:ext>
            </a:extLst>
          </p:cNvPr>
          <p:cNvSpPr txBox="1"/>
          <p:nvPr/>
        </p:nvSpPr>
        <p:spPr>
          <a:xfrm>
            <a:off x="8131945" y="4071523"/>
            <a:ext cx="3302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Nice, but how do you breadboard this?</a:t>
            </a:r>
          </a:p>
        </p:txBody>
      </p:sp>
    </p:spTree>
    <p:extLst>
      <p:ext uri="{BB962C8B-B14F-4D97-AF65-F5344CB8AC3E}">
        <p14:creationId xmlns:p14="http://schemas.microsoft.com/office/powerpoint/2010/main" val="144646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F0352-AD4A-41E6-938B-C31C4A2F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5" y="79391"/>
            <a:ext cx="7939098" cy="5043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AC847A-7876-4DEE-8341-651868CDD9C7}"/>
              </a:ext>
            </a:extLst>
          </p:cNvPr>
          <p:cNvSpPr txBox="1"/>
          <p:nvPr/>
        </p:nvSpPr>
        <p:spPr>
          <a:xfrm>
            <a:off x="8336132" y="239697"/>
            <a:ext cx="35510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to breadboard?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Proto-advantage makes a carrier and will solder the IC for you!</a:t>
            </a:r>
          </a:p>
        </p:txBody>
      </p:sp>
    </p:spTree>
    <p:extLst>
      <p:ext uri="{BB962C8B-B14F-4D97-AF65-F5344CB8AC3E}">
        <p14:creationId xmlns:p14="http://schemas.microsoft.com/office/powerpoint/2010/main" val="318463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DA1C8869-D10A-4317-AA72-AD5C73375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91C59-9D74-4451-99E1-FDC12206534E}"/>
              </a:ext>
            </a:extLst>
          </p:cNvPr>
          <p:cNvSpPr txBox="1"/>
          <p:nvPr/>
        </p:nvSpPr>
        <p:spPr>
          <a:xfrm>
            <a:off x="9587345" y="332509"/>
            <a:ext cx="2604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 couple days later, the part shows up!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Nice!</a:t>
            </a:r>
          </a:p>
        </p:txBody>
      </p:sp>
    </p:spTree>
    <p:extLst>
      <p:ext uri="{BB962C8B-B14F-4D97-AF65-F5344CB8AC3E}">
        <p14:creationId xmlns:p14="http://schemas.microsoft.com/office/powerpoint/2010/main" val="225174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FE8FA-888F-4F63-A625-09B63E524BF3}"/>
              </a:ext>
            </a:extLst>
          </p:cNvPr>
          <p:cNvSpPr txBox="1"/>
          <p:nvPr/>
        </p:nvSpPr>
        <p:spPr>
          <a:xfrm>
            <a:off x="275207" y="1175926"/>
            <a:ext cx="110793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VDD (+3.3V)</a:t>
            </a:r>
          </a:p>
          <a:p>
            <a:r>
              <a:rPr lang="en-US" dirty="0" err="1"/>
              <a:t>dsPIC</a:t>
            </a:r>
            <a:r>
              <a:rPr lang="en-US" dirty="0"/>
              <a:t> pins 2, 16, 37,46,62,86 to +3.3V bus</a:t>
            </a:r>
          </a:p>
          <a:p>
            <a:endParaRPr lang="en-US" dirty="0"/>
          </a:p>
          <a:p>
            <a:r>
              <a:rPr lang="en-US" dirty="0"/>
              <a:t>VSS (GND)</a:t>
            </a:r>
          </a:p>
          <a:p>
            <a:r>
              <a:rPr lang="en-US" dirty="0" err="1"/>
              <a:t>dsPIC</a:t>
            </a:r>
            <a:r>
              <a:rPr lang="en-US" dirty="0"/>
              <a:t> pins 15,36,45,65,75 to GND bus </a:t>
            </a:r>
          </a:p>
          <a:p>
            <a:endParaRPr lang="en-US" dirty="0"/>
          </a:p>
          <a:p>
            <a:r>
              <a:rPr lang="en-US" dirty="0"/>
              <a:t>AVDD </a:t>
            </a:r>
            <a:r>
              <a:rPr lang="en-US" dirty="0" err="1"/>
              <a:t>dsPIC</a:t>
            </a:r>
            <a:r>
              <a:rPr lang="en-US" dirty="0"/>
              <a:t> pin 30 (to +3.3V bus)</a:t>
            </a:r>
          </a:p>
          <a:p>
            <a:r>
              <a:rPr lang="en-US" dirty="0"/>
              <a:t>AVSS </a:t>
            </a:r>
            <a:r>
              <a:rPr lang="en-US" dirty="0" err="1"/>
              <a:t>dsPIC</a:t>
            </a:r>
            <a:r>
              <a:rPr lang="en-US" dirty="0"/>
              <a:t> pin 31 (to GND bus)</a:t>
            </a:r>
          </a:p>
          <a:p>
            <a:endParaRPr lang="en-US" dirty="0"/>
          </a:p>
          <a:p>
            <a:r>
              <a:rPr lang="en-US" dirty="0"/>
              <a:t>VCAP </a:t>
            </a:r>
            <a:r>
              <a:rPr lang="en-US" dirty="0" err="1"/>
              <a:t>dsPIC</a:t>
            </a:r>
            <a:r>
              <a:rPr lang="en-US" dirty="0"/>
              <a:t> 85 to 10 </a:t>
            </a:r>
            <a:r>
              <a:rPr lang="en-US" dirty="0" err="1"/>
              <a:t>uF</a:t>
            </a:r>
            <a:r>
              <a:rPr lang="en-US" dirty="0"/>
              <a:t> cap other end to GND bus</a:t>
            </a:r>
          </a:p>
          <a:p>
            <a:endParaRPr lang="en-US" dirty="0"/>
          </a:p>
          <a:p>
            <a:r>
              <a:rPr lang="en-US" dirty="0"/>
              <a:t>PICKIT3 CONNECTIONS</a:t>
            </a:r>
          </a:p>
          <a:p>
            <a:r>
              <a:rPr lang="en-US" dirty="0"/>
              <a:t>1 – MCLR </a:t>
            </a:r>
            <a:r>
              <a:rPr lang="en-US" dirty="0" err="1"/>
              <a:t>dsPIC</a:t>
            </a:r>
            <a:r>
              <a:rPr lang="en-US" dirty="0"/>
              <a:t> PIN 13 (see next Figure)</a:t>
            </a:r>
          </a:p>
          <a:p>
            <a:r>
              <a:rPr lang="en-US" dirty="0"/>
              <a:t>2 – VDD (+3.3 bus)</a:t>
            </a:r>
          </a:p>
          <a:p>
            <a:r>
              <a:rPr lang="en-US" dirty="0"/>
              <a:t>3 – VSS (GND bus)</a:t>
            </a:r>
          </a:p>
          <a:p>
            <a:r>
              <a:rPr lang="en-US" dirty="0"/>
              <a:t>4 – </a:t>
            </a:r>
            <a:r>
              <a:rPr lang="en-US" dirty="0" err="1"/>
              <a:t>dsPIC</a:t>
            </a:r>
            <a:r>
              <a:rPr lang="en-US" dirty="0"/>
              <a:t> PIN PGED 27</a:t>
            </a:r>
          </a:p>
          <a:p>
            <a:r>
              <a:rPr lang="en-US" dirty="0"/>
              <a:t>5 – </a:t>
            </a:r>
            <a:r>
              <a:rPr lang="en-US" dirty="0" err="1"/>
              <a:t>dsPIC</a:t>
            </a:r>
            <a:r>
              <a:rPr lang="en-US" dirty="0"/>
              <a:t> PGEC 26</a:t>
            </a:r>
          </a:p>
          <a:p>
            <a:endParaRPr lang="en-US" dirty="0"/>
          </a:p>
          <a:p>
            <a:r>
              <a:rPr lang="en-US" dirty="0"/>
              <a:t>Add decoupling caps (0.1 </a:t>
            </a:r>
            <a:r>
              <a:rPr lang="en-US" dirty="0" err="1"/>
              <a:t>uF</a:t>
            </a:r>
            <a:r>
              <a:rPr lang="en-US" dirty="0"/>
              <a:t>) across VCC, VSS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3414E-EA97-4E21-BAD4-CDD9F5AA9E30}"/>
              </a:ext>
            </a:extLst>
          </p:cNvPr>
          <p:cNvSpPr txBox="1"/>
          <p:nvPr/>
        </p:nvSpPr>
        <p:spPr>
          <a:xfrm>
            <a:off x="275207" y="-28521"/>
            <a:ext cx="11916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Breadboard connections</a:t>
            </a:r>
          </a:p>
        </p:txBody>
      </p:sp>
    </p:spTree>
    <p:extLst>
      <p:ext uri="{BB962C8B-B14F-4D97-AF65-F5344CB8AC3E}">
        <p14:creationId xmlns:p14="http://schemas.microsoft.com/office/powerpoint/2010/main" val="116566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3C2D3-ED79-44CB-B6C6-F778395D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20" y="647700"/>
            <a:ext cx="6318890" cy="541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E2358-64BC-42DC-A138-244D46468E1B}"/>
              </a:ext>
            </a:extLst>
          </p:cNvPr>
          <p:cNvSpPr txBox="1"/>
          <p:nvPr/>
        </p:nvSpPr>
        <p:spPr>
          <a:xfrm>
            <a:off x="333375" y="257175"/>
            <a:ext cx="4591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MCLR and PICKIT PIN 1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44BDF-E713-47A4-A80F-9556D8B33D92}"/>
              </a:ext>
            </a:extLst>
          </p:cNvPr>
          <p:cNvSpPr txBox="1"/>
          <p:nvPr/>
        </p:nvSpPr>
        <p:spPr>
          <a:xfrm>
            <a:off x="870012" y="3284738"/>
            <a:ext cx="411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resistors: 10k, 460 Ohms; </a:t>
            </a:r>
          </a:p>
          <a:p>
            <a:r>
              <a:rPr lang="en-US" dirty="0"/>
              <a:t>1 capacitor: 0.1 </a:t>
            </a:r>
            <a:r>
              <a:rPr lang="en-US" dirty="0" err="1"/>
              <a:t>uF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610C9-1EA3-4F76-853D-8865C2B4535B}"/>
              </a:ext>
            </a:extLst>
          </p:cNvPr>
          <p:cNvSpPr txBox="1"/>
          <p:nvPr/>
        </p:nvSpPr>
        <p:spPr>
          <a:xfrm>
            <a:off x="333375" y="257175"/>
            <a:ext cx="4591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LED Connection PORT E PIN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B96C8-50B2-402B-A4A2-8E6BD9E8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55" y="2577437"/>
            <a:ext cx="84867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F0967-F8F7-4F98-863A-683BA68A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095500"/>
            <a:ext cx="11667530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30F4F-8B5F-426F-B79F-3A1A17E56438}"/>
              </a:ext>
            </a:extLst>
          </p:cNvPr>
          <p:cNvSpPr txBox="1"/>
          <p:nvPr/>
        </p:nvSpPr>
        <p:spPr>
          <a:xfrm>
            <a:off x="333375" y="257175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3.3V Power from </a:t>
            </a:r>
            <a:r>
              <a:rPr lang="en-US" sz="4400" dirty="0" err="1">
                <a:solidFill>
                  <a:srgbClr val="FF0000"/>
                </a:solidFill>
              </a:rPr>
              <a:t>ADAFruit</a:t>
            </a:r>
            <a:r>
              <a:rPr lang="en-US" sz="4400" dirty="0">
                <a:solidFill>
                  <a:srgbClr val="FF0000"/>
                </a:solidFill>
              </a:rPr>
              <a:t> USB Breakout board and LD1117V33C Linear Regulator</a:t>
            </a:r>
          </a:p>
        </p:txBody>
      </p:sp>
    </p:spTree>
    <p:extLst>
      <p:ext uri="{BB962C8B-B14F-4D97-AF65-F5344CB8AC3E}">
        <p14:creationId xmlns:p14="http://schemas.microsoft.com/office/powerpoint/2010/main" val="108956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206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dsPIC33EP256GM710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Ficarro, Scott B.</dc:creator>
  <cp:lastModifiedBy>Ficarro, Scott B.</cp:lastModifiedBy>
  <cp:revision>13</cp:revision>
  <dcterms:created xsi:type="dcterms:W3CDTF">2020-06-28T18:16:54Z</dcterms:created>
  <dcterms:modified xsi:type="dcterms:W3CDTF">2020-07-02T02:03:43Z</dcterms:modified>
</cp:coreProperties>
</file>