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77" r:id="rId4"/>
    <p:sldId id="296" r:id="rId5"/>
    <p:sldId id="279" r:id="rId6"/>
    <p:sldId id="281" r:id="rId7"/>
    <p:sldId id="280" r:id="rId8"/>
    <p:sldId id="282" r:id="rId9"/>
    <p:sldId id="262" r:id="rId10"/>
    <p:sldId id="283" r:id="rId11"/>
    <p:sldId id="295" r:id="rId12"/>
    <p:sldId id="285" r:id="rId13"/>
    <p:sldId id="284" r:id="rId14"/>
    <p:sldId id="298" r:id="rId15"/>
    <p:sldId id="278" r:id="rId16"/>
    <p:sldId id="286" r:id="rId17"/>
    <p:sldId id="259" r:id="rId18"/>
    <p:sldId id="287" r:id="rId19"/>
    <p:sldId id="288" r:id="rId20"/>
    <p:sldId id="264" r:id="rId21"/>
    <p:sldId id="257" r:id="rId22"/>
    <p:sldId id="275" r:id="rId23"/>
    <p:sldId id="290" r:id="rId24"/>
    <p:sldId id="291" r:id="rId25"/>
    <p:sldId id="292" r:id="rId26"/>
    <p:sldId id="297" r:id="rId27"/>
    <p:sldId id="293" r:id="rId28"/>
    <p:sldId id="29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314E7-DDD6-49DF-9235-D74DF6C0E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29CF27-8E0D-4FAF-A104-90B1A0D78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C68FB-46F1-433C-A335-E954D21FB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F040-51ED-4EF5-81C1-C7FA71ABC761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7ABBC-258A-4661-88A5-D30EC42B3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FDE80-AC02-41D5-884C-63DC7A82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3BAD-6C88-42EA-96B9-2CB9C2479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23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28689-882E-45AB-B627-7F31EBF01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E89F2A-EFD8-44AC-9265-69D15C269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812EB-CE46-4C9F-ADEF-9561F7117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F040-51ED-4EF5-81C1-C7FA71ABC761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56036-8263-46F1-A6C2-659C8C89E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678CC-63DF-40FB-AC4E-8A59FECDA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3BAD-6C88-42EA-96B9-2CB9C2479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37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36F268-3E17-4B0A-A8E7-E7909ABE83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5774C-90C5-47BD-8A2C-000A1B89D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18752-DB88-488A-BAC1-2BC651262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F040-51ED-4EF5-81C1-C7FA71ABC761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60ECD-4443-4725-A873-DE4D42366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097E7-24D0-4943-B793-933E0E236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3BAD-6C88-42EA-96B9-2CB9C2479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54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BFB76-9150-4F48-8744-EEBBCA593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F57B4-872E-4B07-BECF-30F25F6F8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61050-7750-491D-86A1-E83C236D4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F040-51ED-4EF5-81C1-C7FA71ABC761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26897-6C33-46C1-B184-EA3D5D678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176BD-0390-4A0A-BDCE-DD7E08CEF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3BAD-6C88-42EA-96B9-2CB9C2479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3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E147E-E740-4176-9111-B215490FC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87B2D-6157-40C7-8716-EA5A9FA5A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81428-0AC5-4F95-91D8-B2EC4EF60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F040-51ED-4EF5-81C1-C7FA71ABC761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BA37B-817A-481E-BD84-451C69F3F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A4FD2-9B03-4BBA-AB5A-04D74AF3D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3BAD-6C88-42EA-96B9-2CB9C2479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15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26B5D-EB3A-48BE-B274-BD672C2DC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BC9CF-2E9B-4E09-9814-1F0780695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4F2706-6DD3-414D-8D9E-0DF135806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680C21-52B7-49EB-A3FE-799E5C25F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F040-51ED-4EF5-81C1-C7FA71ABC761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76AC7-E30D-4B6F-A57A-3E3159660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3A9EE-553B-4844-8644-AEAE8706F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3BAD-6C88-42EA-96B9-2CB9C2479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73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90CE4-B565-40F0-BE05-340383E8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D4A52-DF8A-4024-B094-519631468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8BBBD-6145-45BF-8D56-9C97C4263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0E4BAA-E24A-4A3B-951B-129EEDC0FE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E9CADB-85D5-4E9F-AE2F-F36D13F6AC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BC1FBF-65D8-4016-A677-10B0A3611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F040-51ED-4EF5-81C1-C7FA71ABC761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EA0D6F-44F8-4914-B936-C1F17FE4A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7A57E1-E60B-465B-8E8F-EA10DE85F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3BAD-6C88-42EA-96B9-2CB9C2479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81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98C87-9716-45A4-9C1B-22D3EDCDC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9E7543-CD52-41E2-A7EE-20C92EF80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F040-51ED-4EF5-81C1-C7FA71ABC761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5733E-752A-4662-991C-EE55499A9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A2E55E-B0E1-46A3-9C8C-2B7656FE2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3BAD-6C88-42EA-96B9-2CB9C2479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93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0FB2A2-AB4A-4829-B6E0-5258BDF52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F040-51ED-4EF5-81C1-C7FA71ABC761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1105FE-9C97-4811-99F5-2E7DB1142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E84D1-24A1-49EE-8BA4-241AD6117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3BAD-6C88-42EA-96B9-2CB9C2479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44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A773-736B-4067-9B3F-ACF41F81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1CEAF-00AF-4ED1-835D-A22F0286F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FC5E2-9D0A-4CE6-9118-70BC366C3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D13CA-AC54-49EC-9122-6F78875AF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F040-51ED-4EF5-81C1-C7FA71ABC761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7BD4C-0CE0-4CF2-AF5B-DCFD0BD23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6267A-FF1C-4F0A-A9DA-A97AA71DE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3BAD-6C88-42EA-96B9-2CB9C2479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82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D7A75-0FEB-422B-BBB8-29D11312B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143139-1563-45BE-9A94-69E526E02F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2F28E2-1FBF-4792-A397-FF6066317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68872-6994-4DC5-9EDA-20976D3A3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F040-51ED-4EF5-81C1-C7FA71ABC761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39293-EBF9-4993-9468-9F205017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B2E33-115A-475E-AB58-4012E7B8A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3BAD-6C88-42EA-96B9-2CB9C2479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AD3D8B-988B-4075-AA6F-C83743497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8C43F-6385-4BC0-9712-F43F02099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87352-4185-425B-844C-8230D57E9D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8F040-51ED-4EF5-81C1-C7FA71ABC761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D0A03-258A-47D2-ACFD-45ECF18476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EC54B-BDAB-4C33-BC27-28EE589FF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63BAD-6C88-42EA-96B9-2CB9C2479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7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learningtheartofelectronics.com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electronicsfun.com/expand-your-mind-and-i-o-ports-mcp23017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cienceelectronicsfun.com/expand-your-mind-and-i-o-ports-mcp23017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electronicsfun.com/expand-your-mind-and-i-o-ports-mcp23017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protoneer.co.nz/grbl-arduino-library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rbl/grbl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electronicsfun.com/checking-the-accuracy-of-a-motor-encoder/" TargetMode="External"/><Relationship Id="rId2" Type="http://schemas.openxmlformats.org/officeDocument/2006/relationships/hyperlink" Target="https://scienceelectronicsfun.com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earningtheartofelectronics.com/" TargetMode="Externa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C13859-01AF-45BF-A8CC-42EFD14D1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US" sz="7200" dirty="0"/>
              <a:t>Adventures in Motors and Encoders!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659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6B7B8780-41E6-4D6A-A06F-2A1DB4413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31DBBC-8527-4FE1-AC76-66708D229724}"/>
              </a:ext>
            </a:extLst>
          </p:cNvPr>
          <p:cNvSpPr txBox="1"/>
          <p:nvPr/>
        </p:nvSpPr>
        <p:spPr>
          <a:xfrm>
            <a:off x="5743575" y="209550"/>
            <a:ext cx="502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Trusty 8051!</a:t>
            </a:r>
          </a:p>
          <a:p>
            <a:endParaRPr lang="en-US" dirty="0"/>
          </a:p>
          <a:p>
            <a:r>
              <a:rPr lang="en-US" dirty="0"/>
              <a:t>Wired up as described in </a:t>
            </a:r>
            <a:r>
              <a:rPr lang="en-US" dirty="0" err="1"/>
              <a:t>LAoE</a:t>
            </a:r>
            <a:r>
              <a:rPr lang="en-US" dirty="0"/>
              <a:t> 20L.3 SiLabs 1: startup </a:t>
            </a:r>
            <a:r>
              <a:rPr lang="en-US" dirty="0" err="1"/>
              <a:t>pg</a:t>
            </a:r>
            <a:r>
              <a:rPr lang="en-US" dirty="0"/>
              <a:t> 792-802.</a:t>
            </a:r>
          </a:p>
          <a:p>
            <a:endParaRPr lang="en-US" dirty="0"/>
          </a:p>
          <a:p>
            <a:r>
              <a:rPr lang="en-US" dirty="0"/>
              <a:t>C8051F10 on PA0091 (</a:t>
            </a:r>
            <a:r>
              <a:rPr lang="en-US" dirty="0" err="1"/>
              <a:t>ProtoAdvantage</a:t>
            </a:r>
            <a:r>
              <a:rPr lang="en-US" dirty="0"/>
              <a:t>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3DD83-7589-44C5-860F-42FB191B2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12" y="2147887"/>
            <a:ext cx="5495925" cy="21838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8C51B3-BB4D-4524-BEFA-9521175AAA5B}"/>
              </a:ext>
            </a:extLst>
          </p:cNvPr>
          <p:cNvSpPr txBox="1"/>
          <p:nvPr/>
        </p:nvSpPr>
        <p:spPr>
          <a:xfrm>
            <a:off x="5391150" y="4303017"/>
            <a:ext cx="65246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PORT 1 pins 0-7 hookup to Quadrature encoder D0-7.</a:t>
            </a:r>
          </a:p>
          <a:p>
            <a:endParaRPr lang="en-US" dirty="0"/>
          </a:p>
          <a:p>
            <a:r>
              <a:rPr lang="en-US" dirty="0"/>
              <a:t>P0.0 Quadrature decoder SEL1</a:t>
            </a:r>
          </a:p>
          <a:p>
            <a:r>
              <a:rPr lang="en-US" dirty="0"/>
              <a:t>P0.1 Quadrature decoder SEL2</a:t>
            </a:r>
          </a:p>
          <a:p>
            <a:r>
              <a:rPr lang="en-US" dirty="0"/>
              <a:t>P0.2 X*/Y</a:t>
            </a:r>
          </a:p>
          <a:p>
            <a:r>
              <a:rPr lang="en-US" dirty="0"/>
              <a:t>P0.4 Quadrature decoder OE </a:t>
            </a:r>
          </a:p>
          <a:p>
            <a:endParaRPr lang="en-US" dirty="0"/>
          </a:p>
          <a:p>
            <a:r>
              <a:rPr lang="en-US" dirty="0"/>
              <a:t>P2.0 I2C bus SCL (IO expander for display)</a:t>
            </a:r>
          </a:p>
          <a:p>
            <a:r>
              <a:rPr lang="en-US" dirty="0"/>
              <a:t>P2.1 I2C but SDA (IO expander for display)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5263D7-8A16-438E-B19F-D124894D65EB}"/>
              </a:ext>
            </a:extLst>
          </p:cNvPr>
          <p:cNvSpPr txBox="1"/>
          <p:nvPr/>
        </p:nvSpPr>
        <p:spPr>
          <a:xfrm>
            <a:off x="7870157" y="-76200"/>
            <a:ext cx="4321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The SETUP: ‘8051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7DD2AB-A18D-4715-B440-2EF871C0D292}"/>
              </a:ext>
            </a:extLst>
          </p:cNvPr>
          <p:cNvSpPr/>
          <p:nvPr/>
        </p:nvSpPr>
        <p:spPr>
          <a:xfrm>
            <a:off x="7717757" y="1097398"/>
            <a:ext cx="4003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https://learningtheartofelectronics.com/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790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812E72-E4D0-4EEC-8687-CB91B2623BCB}"/>
              </a:ext>
            </a:extLst>
          </p:cNvPr>
          <p:cNvSpPr txBox="1"/>
          <p:nvPr/>
        </p:nvSpPr>
        <p:spPr>
          <a:xfrm>
            <a:off x="1109980" y="4277356"/>
            <a:ext cx="9966960" cy="1560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800">
                <a:solidFill>
                  <a:srgbClr val="6D4B42"/>
                </a:solidFill>
                <a:latin typeface="+mj-lt"/>
                <a:ea typeface="+mj-ea"/>
                <a:cs typeface="+mj-cs"/>
              </a:rPr>
              <a:t>The Quadrature decoder.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795E0D-462E-4EC0-A921-DEE834D6A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7450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52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DAF9E0-F3D9-428E-A87C-20CB5C747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966787"/>
            <a:ext cx="3638550" cy="4391025"/>
          </a:xfrm>
          <a:prstGeom prst="rect">
            <a:avLst/>
          </a:prstGeom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6C6009EE-F9FC-4132-ABBD-43C9AE2BF05F}"/>
              </a:ext>
            </a:extLst>
          </p:cNvPr>
          <p:cNvSpPr/>
          <p:nvPr/>
        </p:nvSpPr>
        <p:spPr>
          <a:xfrm>
            <a:off x="6242151" y="1164773"/>
            <a:ext cx="196029" cy="105564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047CE0-0718-47CB-9C74-416EE52BC19D}"/>
              </a:ext>
            </a:extLst>
          </p:cNvPr>
          <p:cNvSpPr txBox="1"/>
          <p:nvPr/>
        </p:nvSpPr>
        <p:spPr>
          <a:xfrm>
            <a:off x="6585231" y="1348977"/>
            <a:ext cx="3526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Quad decoder channel signals from motor encoder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EA1B01-8766-4A2A-952D-3931C6D788E2}"/>
              </a:ext>
            </a:extLst>
          </p:cNvPr>
          <p:cNvSpPr/>
          <p:nvPr/>
        </p:nvSpPr>
        <p:spPr>
          <a:xfrm>
            <a:off x="275451" y="2901818"/>
            <a:ext cx="139960" cy="1492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5A5695-40A4-4F1B-9498-6BCB43CE12F3}"/>
              </a:ext>
            </a:extLst>
          </p:cNvPr>
          <p:cNvSpPr/>
          <p:nvPr/>
        </p:nvSpPr>
        <p:spPr>
          <a:xfrm>
            <a:off x="3396343" y="1707502"/>
            <a:ext cx="121298" cy="6344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23560B-7E99-40F7-8641-A5DC265BC938}"/>
              </a:ext>
            </a:extLst>
          </p:cNvPr>
          <p:cNvSpPr/>
          <p:nvPr/>
        </p:nvSpPr>
        <p:spPr>
          <a:xfrm>
            <a:off x="3456992" y="3865984"/>
            <a:ext cx="121298" cy="6344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C1A2EB-7826-45C1-9A50-481088C7107D}"/>
              </a:ext>
            </a:extLst>
          </p:cNvPr>
          <p:cNvSpPr/>
          <p:nvPr/>
        </p:nvSpPr>
        <p:spPr>
          <a:xfrm>
            <a:off x="387322" y="2152262"/>
            <a:ext cx="121298" cy="189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C18C50-6E68-4BD5-A155-15A743944E4A}"/>
              </a:ext>
            </a:extLst>
          </p:cNvPr>
          <p:cNvSpPr/>
          <p:nvPr/>
        </p:nvSpPr>
        <p:spPr>
          <a:xfrm>
            <a:off x="390534" y="3601220"/>
            <a:ext cx="121298" cy="189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68E63D-D506-4AA5-A2A0-99A1975FE391}"/>
              </a:ext>
            </a:extLst>
          </p:cNvPr>
          <p:cNvSpPr/>
          <p:nvPr/>
        </p:nvSpPr>
        <p:spPr>
          <a:xfrm>
            <a:off x="238125" y="4348065"/>
            <a:ext cx="121298" cy="89573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0098E7-69CF-4AB6-87C6-C9C96FE4BFD1}"/>
              </a:ext>
            </a:extLst>
          </p:cNvPr>
          <p:cNvSpPr/>
          <p:nvPr/>
        </p:nvSpPr>
        <p:spPr>
          <a:xfrm>
            <a:off x="4505750" y="1148758"/>
            <a:ext cx="147051" cy="1045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B03723-7231-428F-93DA-80EBC2305D34}"/>
              </a:ext>
            </a:extLst>
          </p:cNvPr>
          <p:cNvSpPr/>
          <p:nvPr/>
        </p:nvSpPr>
        <p:spPr>
          <a:xfrm>
            <a:off x="6318797" y="213435"/>
            <a:ext cx="143357" cy="317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142C1C5-5217-4698-8FE9-3072AB2C49D0}"/>
              </a:ext>
            </a:extLst>
          </p:cNvPr>
          <p:cNvSpPr/>
          <p:nvPr/>
        </p:nvSpPr>
        <p:spPr>
          <a:xfrm>
            <a:off x="4505750" y="137517"/>
            <a:ext cx="139960" cy="1492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16BD937-BCBF-48B2-88E5-BFF456FA2151}"/>
              </a:ext>
            </a:extLst>
          </p:cNvPr>
          <p:cNvSpPr/>
          <p:nvPr/>
        </p:nvSpPr>
        <p:spPr>
          <a:xfrm>
            <a:off x="317342" y="2430623"/>
            <a:ext cx="139960" cy="14929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40E9A19-877C-430A-BFF5-A50A18241E92}"/>
              </a:ext>
            </a:extLst>
          </p:cNvPr>
          <p:cNvSpPr/>
          <p:nvPr/>
        </p:nvSpPr>
        <p:spPr>
          <a:xfrm>
            <a:off x="4541711" y="826180"/>
            <a:ext cx="139960" cy="14929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DF94E5E-90D2-4A9F-8B41-80167EB107F2}"/>
              </a:ext>
            </a:extLst>
          </p:cNvPr>
          <p:cNvSpPr/>
          <p:nvPr/>
        </p:nvSpPr>
        <p:spPr>
          <a:xfrm>
            <a:off x="275451" y="1452860"/>
            <a:ext cx="139960" cy="1492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A01ED69-FD6B-4FD4-889A-64ABBF1DFA49}"/>
              </a:ext>
            </a:extLst>
          </p:cNvPr>
          <p:cNvSpPr/>
          <p:nvPr/>
        </p:nvSpPr>
        <p:spPr>
          <a:xfrm>
            <a:off x="6278112" y="820763"/>
            <a:ext cx="139960" cy="1492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D6CE875-08D4-4224-92B3-E2461E37F02C}"/>
              </a:ext>
            </a:extLst>
          </p:cNvPr>
          <p:cNvSpPr/>
          <p:nvPr/>
        </p:nvSpPr>
        <p:spPr>
          <a:xfrm>
            <a:off x="3501116" y="4854494"/>
            <a:ext cx="139960" cy="149290"/>
          </a:xfrm>
          <a:prstGeom prst="ellipse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E3F738-B638-4855-AD7B-04B85090BDC2}"/>
              </a:ext>
            </a:extLst>
          </p:cNvPr>
          <p:cNvSpPr/>
          <p:nvPr/>
        </p:nvSpPr>
        <p:spPr>
          <a:xfrm>
            <a:off x="4541711" y="426838"/>
            <a:ext cx="139960" cy="149290"/>
          </a:xfrm>
          <a:prstGeom prst="ellipse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0BA326-3B20-4ECF-98CF-554907119114}"/>
              </a:ext>
            </a:extLst>
          </p:cNvPr>
          <p:cNvSpPr/>
          <p:nvPr/>
        </p:nvSpPr>
        <p:spPr>
          <a:xfrm>
            <a:off x="4689634" y="53454"/>
            <a:ext cx="1037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VDD +5V</a:t>
            </a:r>
          </a:p>
          <a:p>
            <a:r>
              <a:rPr lang="en-US" dirty="0"/>
              <a:t>VSS GND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09C152-B5FE-4D70-82E1-8F1F65F6C20F}"/>
              </a:ext>
            </a:extLst>
          </p:cNvPr>
          <p:cNvSpPr/>
          <p:nvPr/>
        </p:nvSpPr>
        <p:spPr>
          <a:xfrm>
            <a:off x="6477000" y="213435"/>
            <a:ext cx="2164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D0-D7 = P1 on ‘8051.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A98E976-3D3F-4AF4-9782-5F47774BF2AF}"/>
              </a:ext>
            </a:extLst>
          </p:cNvPr>
          <p:cNvSpPr/>
          <p:nvPr/>
        </p:nvSpPr>
        <p:spPr>
          <a:xfrm>
            <a:off x="400569" y="225782"/>
            <a:ext cx="806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Wiring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E77A5-9F25-473C-9F37-A2BE31023336}"/>
              </a:ext>
            </a:extLst>
          </p:cNvPr>
          <p:cNvSpPr/>
          <p:nvPr/>
        </p:nvSpPr>
        <p:spPr>
          <a:xfrm>
            <a:off x="4727610" y="716159"/>
            <a:ext cx="465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Clk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C3F882-4D16-4FF1-B290-97B4F1646ACF}"/>
              </a:ext>
            </a:extLst>
          </p:cNvPr>
          <p:cNvSpPr/>
          <p:nvPr/>
        </p:nvSpPr>
        <p:spPr>
          <a:xfrm>
            <a:off x="6418072" y="722794"/>
            <a:ext cx="3102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OE = output enable, P0.4 ‘8051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AB6938-0457-4A2F-AE9D-1F50F736A7BF}"/>
              </a:ext>
            </a:extLst>
          </p:cNvPr>
          <p:cNvSpPr/>
          <p:nvPr/>
        </p:nvSpPr>
        <p:spPr>
          <a:xfrm>
            <a:off x="4669836" y="1082862"/>
            <a:ext cx="1334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CHA (x) = B</a:t>
            </a:r>
          </a:p>
          <a:p>
            <a:r>
              <a:rPr lang="en-US" dirty="0"/>
              <a:t>CHB (x) = A*</a:t>
            </a:r>
          </a:p>
          <a:p>
            <a:r>
              <a:rPr lang="en-US" dirty="0"/>
              <a:t>CHA (y) = A</a:t>
            </a:r>
          </a:p>
          <a:p>
            <a:r>
              <a:rPr lang="en-US" dirty="0"/>
              <a:t>CHB (y) = B*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88C6884-3593-4B66-9392-278DE0FD3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126" y="2329448"/>
            <a:ext cx="6513934" cy="175175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CFC7A72-EDE0-4CB8-9A63-1481BAD13E9E}"/>
              </a:ext>
            </a:extLst>
          </p:cNvPr>
          <p:cNvSpPr/>
          <p:nvPr/>
        </p:nvSpPr>
        <p:spPr>
          <a:xfrm>
            <a:off x="4608166" y="2474202"/>
            <a:ext cx="139960" cy="149290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1E59A5-2758-463C-9243-529E781EEAD1}"/>
              </a:ext>
            </a:extLst>
          </p:cNvPr>
          <p:cNvSpPr txBox="1"/>
          <p:nvPr/>
        </p:nvSpPr>
        <p:spPr>
          <a:xfrm>
            <a:off x="409871" y="6379119"/>
            <a:ext cx="375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SEL1 = P0.0, SEL2 = P0.1 on ‘8051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3C6E14C-42FA-4022-A87A-AB4356F42A3C}"/>
              </a:ext>
            </a:extLst>
          </p:cNvPr>
          <p:cNvSpPr/>
          <p:nvPr/>
        </p:nvSpPr>
        <p:spPr>
          <a:xfrm>
            <a:off x="289443" y="2663889"/>
            <a:ext cx="139960" cy="149290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79FEA90-C952-44C7-87B9-A838309C25EC}"/>
              </a:ext>
            </a:extLst>
          </p:cNvPr>
          <p:cNvSpPr/>
          <p:nvPr/>
        </p:nvSpPr>
        <p:spPr>
          <a:xfrm>
            <a:off x="3517641" y="2880049"/>
            <a:ext cx="139960" cy="149290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18C67B9-3457-49CB-814A-FE0B108B0D64}"/>
              </a:ext>
            </a:extLst>
          </p:cNvPr>
          <p:cNvSpPr/>
          <p:nvPr/>
        </p:nvSpPr>
        <p:spPr>
          <a:xfrm>
            <a:off x="260609" y="6480646"/>
            <a:ext cx="139960" cy="149290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7B23176-A668-4273-A600-7D353FE46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522" y="4044395"/>
            <a:ext cx="6413141" cy="158563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2138BBB-73E6-440C-91ED-59C6252ED8B1}"/>
              </a:ext>
            </a:extLst>
          </p:cNvPr>
          <p:cNvSpPr txBox="1"/>
          <p:nvPr/>
        </p:nvSpPr>
        <p:spPr>
          <a:xfrm>
            <a:off x="400569" y="6079733"/>
            <a:ext cx="533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EN1, EN2 = +5V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61B73C1-3042-4A51-9B2B-2CB26AB1FDB1}"/>
              </a:ext>
            </a:extLst>
          </p:cNvPr>
          <p:cNvSpPr/>
          <p:nvPr/>
        </p:nvSpPr>
        <p:spPr>
          <a:xfrm>
            <a:off x="4587650" y="4164560"/>
            <a:ext cx="139960" cy="149290"/>
          </a:xfrm>
          <a:prstGeom prst="ellipse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8CA350C-624A-4B10-AE0B-BAF685FF33CB}"/>
              </a:ext>
            </a:extLst>
          </p:cNvPr>
          <p:cNvSpPr/>
          <p:nvPr/>
        </p:nvSpPr>
        <p:spPr>
          <a:xfrm>
            <a:off x="298774" y="1719916"/>
            <a:ext cx="139960" cy="149290"/>
          </a:xfrm>
          <a:prstGeom prst="ellipse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4DDE129-DDFD-4137-A818-FE757D571736}"/>
              </a:ext>
            </a:extLst>
          </p:cNvPr>
          <p:cNvSpPr/>
          <p:nvPr/>
        </p:nvSpPr>
        <p:spPr>
          <a:xfrm>
            <a:off x="301881" y="1928302"/>
            <a:ext cx="139960" cy="149290"/>
          </a:xfrm>
          <a:prstGeom prst="ellipse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742181E-DFE6-43D9-8E02-5BE4F9A6A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610" y="5560574"/>
            <a:ext cx="6616762" cy="32325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D03CD76-E472-45F2-BD18-7225A7C0B276}"/>
              </a:ext>
            </a:extLst>
          </p:cNvPr>
          <p:cNvSpPr txBox="1"/>
          <p:nvPr/>
        </p:nvSpPr>
        <p:spPr>
          <a:xfrm>
            <a:off x="432586" y="5783163"/>
            <a:ext cx="533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X*/Y = P0.2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22A050F-87F0-42E3-A176-D9059477929E}"/>
              </a:ext>
            </a:extLst>
          </p:cNvPr>
          <p:cNvSpPr/>
          <p:nvPr/>
        </p:nvSpPr>
        <p:spPr>
          <a:xfrm>
            <a:off x="4517670" y="5570825"/>
            <a:ext cx="139960" cy="1492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91B2B97-CB6F-4FC4-8718-59EA215B5F19}"/>
              </a:ext>
            </a:extLst>
          </p:cNvPr>
          <p:cNvSpPr/>
          <p:nvPr/>
        </p:nvSpPr>
        <p:spPr>
          <a:xfrm>
            <a:off x="3404518" y="1461105"/>
            <a:ext cx="139960" cy="1492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8EF95EB-1455-47EF-A82B-E88EF8FDD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8562" y="6072484"/>
            <a:ext cx="6183183" cy="61280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2D48850-D4BA-4302-9A38-D0A88E580796}"/>
              </a:ext>
            </a:extLst>
          </p:cNvPr>
          <p:cNvSpPr txBox="1"/>
          <p:nvPr/>
        </p:nvSpPr>
        <p:spPr>
          <a:xfrm>
            <a:off x="410037" y="5505203"/>
            <a:ext cx="459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RSTX, RSTY </a:t>
            </a:r>
            <a:r>
              <a:rPr lang="en-US" dirty="0">
                <a:sym typeface="Wingdings" panose="05000000000000000000" pitchFamily="2" charset="2"/>
              </a:rPr>
              <a:t> Switch (next </a:t>
            </a:r>
            <a:r>
              <a:rPr lang="en-US" dirty="0" err="1">
                <a:sym typeface="Wingdings" panose="05000000000000000000" pitchFamily="2" charset="2"/>
              </a:rPr>
              <a:t>pg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D8CE1A2A-0C70-49D8-8EB8-872A44069635}"/>
              </a:ext>
            </a:extLst>
          </p:cNvPr>
          <p:cNvSpPr/>
          <p:nvPr/>
        </p:nvSpPr>
        <p:spPr>
          <a:xfrm>
            <a:off x="5057192" y="6072484"/>
            <a:ext cx="326571" cy="323252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C8545E2D-7E95-4B8C-85BF-866D8C967413}"/>
              </a:ext>
            </a:extLst>
          </p:cNvPr>
          <p:cNvSpPr/>
          <p:nvPr/>
        </p:nvSpPr>
        <p:spPr>
          <a:xfrm>
            <a:off x="70174" y="3903750"/>
            <a:ext cx="326571" cy="323252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3835A2B-F658-476B-AFC2-940C68B290FD}"/>
              </a:ext>
            </a:extLst>
          </p:cNvPr>
          <p:cNvSpPr txBox="1"/>
          <p:nvPr/>
        </p:nvSpPr>
        <p:spPr>
          <a:xfrm>
            <a:off x="9104828" y="99074"/>
            <a:ext cx="3362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The SETUP: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Quad Decoder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BAF214-8772-430D-9535-4CAD1F6A3172}"/>
              </a:ext>
            </a:extLst>
          </p:cNvPr>
          <p:cNvSpPr txBox="1"/>
          <p:nvPr/>
        </p:nvSpPr>
        <p:spPr>
          <a:xfrm>
            <a:off x="1106287" y="4491175"/>
            <a:ext cx="452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highlight>
                  <a:srgbClr val="000000"/>
                </a:highlight>
              </a:rPr>
              <a:t>A*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97FD3C-BA27-436B-B7BA-897C93DF3E9B}"/>
              </a:ext>
            </a:extLst>
          </p:cNvPr>
          <p:cNvSpPr txBox="1"/>
          <p:nvPr/>
        </p:nvSpPr>
        <p:spPr>
          <a:xfrm>
            <a:off x="1106287" y="4977582"/>
            <a:ext cx="452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D81299D-CA08-4616-9421-92F1FBB3F8BE}"/>
              </a:ext>
            </a:extLst>
          </p:cNvPr>
          <p:cNvSpPr txBox="1"/>
          <p:nvPr/>
        </p:nvSpPr>
        <p:spPr>
          <a:xfrm>
            <a:off x="1141743" y="4248827"/>
            <a:ext cx="452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B*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7FF9CAF-2751-4368-B021-C2F343133122}"/>
              </a:ext>
            </a:extLst>
          </p:cNvPr>
          <p:cNvSpPr txBox="1"/>
          <p:nvPr/>
        </p:nvSpPr>
        <p:spPr>
          <a:xfrm>
            <a:off x="1106287" y="4758266"/>
            <a:ext cx="452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28330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5A7F7AF3-F8CC-4969-AE18-0962514D5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AB905F-AA24-4BAB-BB07-F72FFF96FBDB}"/>
              </a:ext>
            </a:extLst>
          </p:cNvPr>
          <p:cNvSpPr txBox="1"/>
          <p:nvPr/>
        </p:nvSpPr>
        <p:spPr>
          <a:xfrm>
            <a:off x="9104828" y="99074"/>
            <a:ext cx="3362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The SETUP: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Quad Decoder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BC4076-BE02-42AD-85A5-F0D628BF32C1}"/>
              </a:ext>
            </a:extLst>
          </p:cNvPr>
          <p:cNvSpPr/>
          <p:nvPr/>
        </p:nvSpPr>
        <p:spPr>
          <a:xfrm>
            <a:off x="6889072" y="4092606"/>
            <a:ext cx="435006" cy="4261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3A6C82A-A2B8-4177-A506-54A7AAEE9262}"/>
              </a:ext>
            </a:extLst>
          </p:cNvPr>
          <p:cNvSpPr/>
          <p:nvPr/>
        </p:nvSpPr>
        <p:spPr>
          <a:xfrm>
            <a:off x="6951214" y="4145870"/>
            <a:ext cx="328474" cy="3284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C9D0A2-FBFC-40ED-AF81-EB480368936C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6951214" y="4518734"/>
            <a:ext cx="8786" cy="442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FAB196-1EB6-4FE3-B378-FEEED7255E55}"/>
              </a:ext>
            </a:extLst>
          </p:cNvPr>
          <p:cNvCxnSpPr/>
          <p:nvPr/>
        </p:nvCxnSpPr>
        <p:spPr>
          <a:xfrm>
            <a:off x="7279688" y="4518734"/>
            <a:ext cx="0" cy="213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E2B3E0A-D04D-4C29-96DE-1525DD5D05B3}"/>
              </a:ext>
            </a:extLst>
          </p:cNvPr>
          <p:cNvSpPr txBox="1"/>
          <p:nvPr/>
        </p:nvSpPr>
        <p:spPr>
          <a:xfrm>
            <a:off x="7111010" y="4651896"/>
            <a:ext cx="621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009ADB-CFB6-4425-8E5C-8CFA601AF94D}"/>
              </a:ext>
            </a:extLst>
          </p:cNvPr>
          <p:cNvSpPr/>
          <p:nvPr/>
        </p:nvSpPr>
        <p:spPr>
          <a:xfrm>
            <a:off x="6880285" y="4960852"/>
            <a:ext cx="15943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166FA4-6ECF-4B7E-BB7A-89651D8FC348}"/>
              </a:ext>
            </a:extLst>
          </p:cNvPr>
          <p:cNvCxnSpPr>
            <a:cxnSpLocks/>
          </p:cNvCxnSpPr>
          <p:nvPr/>
        </p:nvCxnSpPr>
        <p:spPr>
          <a:xfrm flipH="1">
            <a:off x="6951214" y="5314194"/>
            <a:ext cx="17573" cy="403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B0F17BB-6F97-4E04-B985-02E0594B0822}"/>
              </a:ext>
            </a:extLst>
          </p:cNvPr>
          <p:cNvSpPr txBox="1"/>
          <p:nvPr/>
        </p:nvSpPr>
        <p:spPr>
          <a:xfrm>
            <a:off x="6684884" y="5672829"/>
            <a:ext cx="115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+5V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331830F-136C-4C62-882C-4F5FFA3ED264}"/>
              </a:ext>
            </a:extLst>
          </p:cNvPr>
          <p:cNvCxnSpPr/>
          <p:nvPr/>
        </p:nvCxnSpPr>
        <p:spPr>
          <a:xfrm flipH="1">
            <a:off x="6445188" y="4651896"/>
            <a:ext cx="5060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7068287-1F65-4230-A6D5-5921F069B5B0}"/>
              </a:ext>
            </a:extLst>
          </p:cNvPr>
          <p:cNvCxnSpPr/>
          <p:nvPr/>
        </p:nvCxnSpPr>
        <p:spPr>
          <a:xfrm flipH="1">
            <a:off x="6445188" y="4847208"/>
            <a:ext cx="5060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6625AD3-3962-4E04-943C-F13F2A8B2C5B}"/>
              </a:ext>
            </a:extLst>
          </p:cNvPr>
          <p:cNvSpPr txBox="1"/>
          <p:nvPr/>
        </p:nvSpPr>
        <p:spPr>
          <a:xfrm>
            <a:off x="5486315" y="4440600"/>
            <a:ext cx="1207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Reset X*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93480D-D092-4F50-8612-5E373B6AB39D}"/>
              </a:ext>
            </a:extLst>
          </p:cNvPr>
          <p:cNvSpPr txBox="1"/>
          <p:nvPr/>
        </p:nvSpPr>
        <p:spPr>
          <a:xfrm>
            <a:off x="5486315" y="4695405"/>
            <a:ext cx="1207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Reset Y*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70EA75F-0D8F-4969-AB60-2AB64D827D21}"/>
              </a:ext>
            </a:extLst>
          </p:cNvPr>
          <p:cNvCxnSpPr/>
          <p:nvPr/>
        </p:nvCxnSpPr>
        <p:spPr>
          <a:xfrm flipH="1">
            <a:off x="3391270" y="4440600"/>
            <a:ext cx="49714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7A33D37-503F-4D82-93A1-80576B591509}"/>
              </a:ext>
            </a:extLst>
          </p:cNvPr>
          <p:cNvSpPr txBox="1"/>
          <p:nvPr/>
        </p:nvSpPr>
        <p:spPr>
          <a:xfrm>
            <a:off x="3879541" y="4252402"/>
            <a:ext cx="1255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RESET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38B7D6-2F9F-4AAF-945E-D2F8AD9FC2A7}"/>
              </a:ext>
            </a:extLst>
          </p:cNvPr>
          <p:cNvCxnSpPr/>
          <p:nvPr/>
        </p:nvCxnSpPr>
        <p:spPr>
          <a:xfrm flipH="1">
            <a:off x="3215196" y="2324468"/>
            <a:ext cx="49714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A6D240D-CCFE-4797-B3CE-0E5E96911FA5}"/>
              </a:ext>
            </a:extLst>
          </p:cNvPr>
          <p:cNvSpPr txBox="1"/>
          <p:nvPr/>
        </p:nvSpPr>
        <p:spPr>
          <a:xfrm>
            <a:off x="3703467" y="2136270"/>
            <a:ext cx="1255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ENCODER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4D6692-7C58-4FCF-AD49-10765882D518}"/>
              </a:ext>
            </a:extLst>
          </p:cNvPr>
          <p:cNvSpPr txBox="1"/>
          <p:nvPr/>
        </p:nvSpPr>
        <p:spPr>
          <a:xfrm>
            <a:off x="5486315" y="1368781"/>
            <a:ext cx="6125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A 630-HCTL-2032-SC – NO DIP so </a:t>
            </a:r>
            <a:r>
              <a:rPr lang="en-US" dirty="0" err="1"/>
              <a:t>protoadvantage</a:t>
            </a:r>
            <a:r>
              <a:rPr lang="en-US" dirty="0"/>
              <a:t> put on a PA0012 carrier (proto advantage)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C3B098-94BD-49BD-978C-E8D33F137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634" y="2360472"/>
            <a:ext cx="6556761" cy="11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01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onitor, sitting, microwave, oven&#10;&#10;Description automatically generated">
            <a:extLst>
              <a:ext uri="{FF2B5EF4-FFF2-40B4-BE49-F238E27FC236}">
                <a16:creationId xmlns:a16="http://schemas.microsoft.com/office/drawing/2014/main" id="{26DE8710-283F-4F44-B3D9-F74B18B73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" y="0"/>
            <a:ext cx="8239125" cy="6179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6C1C41-3A2D-4F69-ABAB-50BEE839496E}"/>
              </a:ext>
            </a:extLst>
          </p:cNvPr>
          <p:cNvSpPr txBox="1"/>
          <p:nvPr/>
        </p:nvSpPr>
        <p:spPr>
          <a:xfrm>
            <a:off x="8220074" y="678656"/>
            <a:ext cx="3228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Clock 5 </a:t>
            </a:r>
            <a:r>
              <a:rPr lang="en-US" dirty="0" err="1"/>
              <a:t>KHz</a:t>
            </a:r>
            <a:r>
              <a:rPr lang="en-US" dirty="0"/>
              <a:t> with function generator</a:t>
            </a:r>
          </a:p>
        </p:txBody>
      </p:sp>
    </p:spTree>
    <p:extLst>
      <p:ext uri="{BB962C8B-B14F-4D97-AF65-F5344CB8AC3E}">
        <p14:creationId xmlns:p14="http://schemas.microsoft.com/office/powerpoint/2010/main" val="4037122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ircuit board&#10;&#10;Description automatically generated">
            <a:extLst>
              <a:ext uri="{FF2B5EF4-FFF2-40B4-BE49-F238E27FC236}">
                <a16:creationId xmlns:a16="http://schemas.microsoft.com/office/drawing/2014/main" id="{E9F885E9-9500-4F5D-B87C-6DD84E391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85000" cy="523875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6EF4AE6-E836-49E0-B523-C93153E9789C}"/>
              </a:ext>
            </a:extLst>
          </p:cNvPr>
          <p:cNvCxnSpPr/>
          <p:nvPr/>
        </p:nvCxnSpPr>
        <p:spPr>
          <a:xfrm flipH="1">
            <a:off x="4600945" y="2602275"/>
            <a:ext cx="49714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FB9F48E-60C4-4F80-BD57-927DA24E7237}"/>
              </a:ext>
            </a:extLst>
          </p:cNvPr>
          <p:cNvSpPr txBox="1"/>
          <p:nvPr/>
        </p:nvSpPr>
        <p:spPr>
          <a:xfrm>
            <a:off x="5089216" y="2414077"/>
            <a:ext cx="213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I2C bus from ‘8051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8A59C5-34D4-4B25-A147-F641169A26E9}"/>
              </a:ext>
            </a:extLst>
          </p:cNvPr>
          <p:cNvCxnSpPr>
            <a:cxnSpLocks/>
          </p:cNvCxnSpPr>
          <p:nvPr/>
        </p:nvCxnSpPr>
        <p:spPr>
          <a:xfrm flipV="1">
            <a:off x="5595244" y="2990850"/>
            <a:ext cx="500756" cy="3872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C1B073B-F5F7-447E-8B41-220C7FFB073B}"/>
              </a:ext>
            </a:extLst>
          </p:cNvPr>
          <p:cNvSpPr txBox="1"/>
          <p:nvPr/>
        </p:nvSpPr>
        <p:spPr>
          <a:xfrm>
            <a:off x="4600945" y="3414202"/>
            <a:ext cx="213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I2C bus 2</a:t>
            </a:r>
            <a:r>
              <a:rPr lang="en-US" b="1" baseline="30000" dirty="0">
                <a:solidFill>
                  <a:schemeClr val="bg1"/>
                </a:solidFill>
              </a:rPr>
              <a:t>nd</a:t>
            </a:r>
            <a:r>
              <a:rPr lang="en-US" b="1" dirty="0">
                <a:solidFill>
                  <a:schemeClr val="bg1"/>
                </a:solidFill>
              </a:rPr>
              <a:t> chip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ECF17F-1079-4ACD-8396-D775AD61963B}"/>
              </a:ext>
            </a:extLst>
          </p:cNvPr>
          <p:cNvSpPr/>
          <p:nvPr/>
        </p:nvSpPr>
        <p:spPr>
          <a:xfrm>
            <a:off x="7219950" y="354866"/>
            <a:ext cx="35725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For more details on the IO expander</a:t>
            </a:r>
          </a:p>
          <a:p>
            <a:r>
              <a:rPr lang="en-US" dirty="0"/>
              <a:t>See previous post: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D659E0-25B8-46F7-80D8-5C385105251F}"/>
              </a:ext>
            </a:extLst>
          </p:cNvPr>
          <p:cNvSpPr txBox="1"/>
          <p:nvPr/>
        </p:nvSpPr>
        <p:spPr>
          <a:xfrm>
            <a:off x="7435273" y="1874982"/>
            <a:ext cx="42394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pins come from ‘8051 (SCL and SDA).  Remaining pins are power, GND, and IO pins connecting to 4 separate 7 seg displays.</a:t>
            </a:r>
          </a:p>
          <a:p>
            <a:endParaRPr lang="en-US" dirty="0"/>
          </a:p>
          <a:p>
            <a:r>
              <a:rPr lang="en-US" dirty="0"/>
              <a:t>These allow 16 bits of decoder counter to display after counting quadrature pulses from motor encoder.</a:t>
            </a:r>
          </a:p>
          <a:p>
            <a:endParaRPr lang="en-US" dirty="0"/>
          </a:p>
          <a:p>
            <a:r>
              <a:rPr lang="en-US" dirty="0"/>
              <a:t>Display digit 1 = Address 000, port A</a:t>
            </a:r>
          </a:p>
          <a:p>
            <a:r>
              <a:rPr lang="en-US" dirty="0"/>
              <a:t>Display digit 2 = Address 000, port B</a:t>
            </a:r>
          </a:p>
          <a:p>
            <a:r>
              <a:rPr lang="en-US" dirty="0"/>
              <a:t>Display digit 3 = Address 001, port A</a:t>
            </a:r>
          </a:p>
          <a:p>
            <a:r>
              <a:rPr lang="en-US" dirty="0"/>
              <a:t>Display digit 4 = Address 001, port 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67B00D-17CB-4DAA-BFBB-6281284EC794}"/>
              </a:ext>
            </a:extLst>
          </p:cNvPr>
          <p:cNvSpPr txBox="1"/>
          <p:nvPr/>
        </p:nvSpPr>
        <p:spPr>
          <a:xfrm>
            <a:off x="3563865" y="2178413"/>
            <a:ext cx="213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54B019-F6D0-4298-A0B7-8008A1B700E2}"/>
              </a:ext>
            </a:extLst>
          </p:cNvPr>
          <p:cNvSpPr txBox="1"/>
          <p:nvPr/>
        </p:nvSpPr>
        <p:spPr>
          <a:xfrm>
            <a:off x="5432036" y="2142263"/>
            <a:ext cx="213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001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CEB4B6-91EB-4C6C-A326-955624C9E182}"/>
              </a:ext>
            </a:extLst>
          </p:cNvPr>
          <p:cNvSpPr txBox="1"/>
          <p:nvPr/>
        </p:nvSpPr>
        <p:spPr>
          <a:xfrm>
            <a:off x="618501" y="5888088"/>
            <a:ext cx="12226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SETUP: Dual IO expander chips for 4x 7 seg displays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ACAD8-21D0-4F69-8493-0ECE0218539E}"/>
              </a:ext>
            </a:extLst>
          </p:cNvPr>
          <p:cNvSpPr/>
          <p:nvPr/>
        </p:nvSpPr>
        <p:spPr>
          <a:xfrm>
            <a:off x="7219950" y="1012873"/>
            <a:ext cx="4552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https://scienceelectronicsfun.com/expand-your-mind-and-i-o-ports-mcp23017/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947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BEF14-9225-4D4C-A466-0DD0F6247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925" y="2655093"/>
            <a:ext cx="6715470" cy="34020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73BE9B-ED4A-45A1-A276-67E1B4C2E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2" y="2851150"/>
            <a:ext cx="3571875" cy="3009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EEF195-FBD7-4C1E-86CA-59D0FCC4B0F8}"/>
              </a:ext>
            </a:extLst>
          </p:cNvPr>
          <p:cNvSpPr txBox="1"/>
          <p:nvPr/>
        </p:nvSpPr>
        <p:spPr>
          <a:xfrm>
            <a:off x="1083075" y="385395"/>
            <a:ext cx="9729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The MCP23017 gives you 2 extra 8 bit ports – useful for pin hungry devices like 7 seg displays and LCDs – 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MCP23017 = configured using I2C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MCP23S17 = configured using SPI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378D61-2B91-4C07-914A-BF1788F84CD3}"/>
              </a:ext>
            </a:extLst>
          </p:cNvPr>
          <p:cNvSpPr/>
          <p:nvPr/>
        </p:nvSpPr>
        <p:spPr>
          <a:xfrm>
            <a:off x="8382000" y="1124058"/>
            <a:ext cx="281737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For more details on the IO expander</a:t>
            </a:r>
          </a:p>
          <a:p>
            <a:r>
              <a:rPr lang="en-US" sz="1400" dirty="0"/>
              <a:t>See previous post: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E60B83-F93E-43ED-A394-72B43A2E831D}"/>
              </a:ext>
            </a:extLst>
          </p:cNvPr>
          <p:cNvSpPr/>
          <p:nvPr/>
        </p:nvSpPr>
        <p:spPr>
          <a:xfrm>
            <a:off x="8382000" y="1782065"/>
            <a:ext cx="3400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https://scienceelectronicsfun.com/expand-your-mind-and-i-o-ports-mcp23017/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678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B8DC99-E654-405D-9C0C-E9A47ADE5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93" y="235410"/>
            <a:ext cx="5437651" cy="61455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2400D6-4BD1-4C94-ABDA-D3CC6B3F051E}"/>
              </a:ext>
            </a:extLst>
          </p:cNvPr>
          <p:cNvSpPr/>
          <p:nvPr/>
        </p:nvSpPr>
        <p:spPr>
          <a:xfrm>
            <a:off x="1590261" y="1299232"/>
            <a:ext cx="1366210" cy="165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2A511B-07A6-40C8-9F91-2768D7DEF9D1}"/>
              </a:ext>
            </a:extLst>
          </p:cNvPr>
          <p:cNvSpPr/>
          <p:nvPr/>
        </p:nvSpPr>
        <p:spPr>
          <a:xfrm>
            <a:off x="1590261" y="4789635"/>
            <a:ext cx="1366210" cy="16558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D735CF-92A3-46B0-B4CE-5EFB59D3A2FC}"/>
              </a:ext>
            </a:extLst>
          </p:cNvPr>
          <p:cNvSpPr txBox="1"/>
          <p:nvPr/>
        </p:nvSpPr>
        <p:spPr>
          <a:xfrm>
            <a:off x="1775534" y="887767"/>
            <a:ext cx="96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PORT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BC7315-5C1D-4D99-AFEC-1EA1A8778BE7}"/>
              </a:ext>
            </a:extLst>
          </p:cNvPr>
          <p:cNvSpPr txBox="1"/>
          <p:nvPr/>
        </p:nvSpPr>
        <p:spPr>
          <a:xfrm>
            <a:off x="1679359" y="4955222"/>
            <a:ext cx="96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PORT 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3FFA66-61ED-4B3D-BA80-17E6FB8E9188}"/>
              </a:ext>
            </a:extLst>
          </p:cNvPr>
          <p:cNvSpPr txBox="1"/>
          <p:nvPr/>
        </p:nvSpPr>
        <p:spPr>
          <a:xfrm>
            <a:off x="4196179" y="790112"/>
            <a:ext cx="3799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A0, A1, A2 set address, here ‘000’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618351-E73E-4E4A-9A62-8637C8B9C328}"/>
              </a:ext>
            </a:extLst>
          </p:cNvPr>
          <p:cNvSpPr txBox="1"/>
          <p:nvPr/>
        </p:nvSpPr>
        <p:spPr>
          <a:xfrm>
            <a:off x="4196179" y="235410"/>
            <a:ext cx="1885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Reset* Active Low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671E7C-2C4C-4884-B56C-CF0235636F00}"/>
              </a:ext>
            </a:extLst>
          </p:cNvPr>
          <p:cNvSpPr/>
          <p:nvPr/>
        </p:nvSpPr>
        <p:spPr>
          <a:xfrm>
            <a:off x="3604334" y="4789635"/>
            <a:ext cx="284085" cy="1655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EA27A8-F07C-4B4C-A418-D29DAACEE535}"/>
              </a:ext>
            </a:extLst>
          </p:cNvPr>
          <p:cNvSpPr txBox="1"/>
          <p:nvPr/>
        </p:nvSpPr>
        <p:spPr>
          <a:xfrm>
            <a:off x="3635395" y="4928872"/>
            <a:ext cx="2503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I2C pins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EBD8AC-38B0-4361-A8EE-2800EA6A8F63}"/>
              </a:ext>
            </a:extLst>
          </p:cNvPr>
          <p:cNvSpPr/>
          <p:nvPr/>
        </p:nvSpPr>
        <p:spPr>
          <a:xfrm>
            <a:off x="3067060" y="1299232"/>
            <a:ext cx="284085" cy="1655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51A0B4-1B70-4B9B-BFC2-42ADDC42890B}"/>
              </a:ext>
            </a:extLst>
          </p:cNvPr>
          <p:cNvSpPr txBox="1"/>
          <p:nvPr/>
        </p:nvSpPr>
        <p:spPr>
          <a:xfrm rot="16200000">
            <a:off x="1842032" y="-243718"/>
            <a:ext cx="2716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Interrupt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7CA71B-3BCB-4393-A8AA-31893704E230}"/>
              </a:ext>
            </a:extLst>
          </p:cNvPr>
          <p:cNvSpPr txBox="1"/>
          <p:nvPr/>
        </p:nvSpPr>
        <p:spPr>
          <a:xfrm>
            <a:off x="6435990" y="1881631"/>
            <a:ext cx="40677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Simple operation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A0, A1, A2 GND = Address 0</a:t>
            </a:r>
          </a:p>
          <a:p>
            <a:r>
              <a:rPr lang="en-US" b="1" dirty="0">
                <a:solidFill>
                  <a:srgbClr val="FF0000"/>
                </a:solidFill>
              </a:rPr>
              <a:t>Reset = 5V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VSS = GND</a:t>
            </a:r>
          </a:p>
          <a:p>
            <a:r>
              <a:rPr lang="en-US" b="1" dirty="0">
                <a:solidFill>
                  <a:srgbClr val="FF0000"/>
                </a:solidFill>
              </a:rPr>
              <a:t>VDD = 5V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I2C pins connect to your microcontroller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905C00D-597D-47E2-AB0E-CAA52851079E}"/>
              </a:ext>
            </a:extLst>
          </p:cNvPr>
          <p:cNvCxnSpPr/>
          <p:nvPr/>
        </p:nvCxnSpPr>
        <p:spPr>
          <a:xfrm>
            <a:off x="7603435" y="983974"/>
            <a:ext cx="5367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03567B9-9A0D-44B3-925E-2D3FF5D48019}"/>
              </a:ext>
            </a:extLst>
          </p:cNvPr>
          <p:cNvSpPr txBox="1"/>
          <p:nvPr/>
        </p:nvSpPr>
        <p:spPr>
          <a:xfrm>
            <a:off x="8398276" y="683581"/>
            <a:ext cx="2583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Allows up to 8 unique chips on one bus!  That’s 16 8-bit ports!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65F98-8AB0-41B1-B4A6-A6EA1D68E426}"/>
              </a:ext>
            </a:extLst>
          </p:cNvPr>
          <p:cNvSpPr/>
          <p:nvPr/>
        </p:nvSpPr>
        <p:spPr>
          <a:xfrm>
            <a:off x="8164304" y="4887556"/>
            <a:ext cx="281737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For more details on the IO expander</a:t>
            </a:r>
          </a:p>
          <a:p>
            <a:r>
              <a:rPr lang="en-US" sz="1400" dirty="0"/>
              <a:t>See previous post: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022985-18C7-4CEA-B799-334A6C80A263}"/>
              </a:ext>
            </a:extLst>
          </p:cNvPr>
          <p:cNvSpPr/>
          <p:nvPr/>
        </p:nvSpPr>
        <p:spPr>
          <a:xfrm>
            <a:off x="8164304" y="5545563"/>
            <a:ext cx="3400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https://scienceelectronicsfun.com/expand-your-mind-and-i-o-ports-mcp23017/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9501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rcuit board&#10;&#10;Description automatically generated">
            <a:extLst>
              <a:ext uri="{FF2B5EF4-FFF2-40B4-BE49-F238E27FC236}">
                <a16:creationId xmlns:a16="http://schemas.microsoft.com/office/drawing/2014/main" id="{54EAD936-89F8-4429-A876-FCB96BABC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"/>
            <a:ext cx="7267852" cy="54508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3F563D-721A-49B5-9988-D060306FD8E5}"/>
              </a:ext>
            </a:extLst>
          </p:cNvPr>
          <p:cNvSpPr/>
          <p:nvPr/>
        </p:nvSpPr>
        <p:spPr>
          <a:xfrm>
            <a:off x="7921841" y="3201230"/>
            <a:ext cx="39298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ENBL+  +5V (Arduino pin)</a:t>
            </a:r>
          </a:p>
          <a:p>
            <a:r>
              <a:rPr lang="en-US" dirty="0"/>
              <a:t>ENBL-   Not connected</a:t>
            </a:r>
          </a:p>
          <a:p>
            <a:endParaRPr lang="en-US" dirty="0"/>
          </a:p>
          <a:p>
            <a:r>
              <a:rPr lang="en-US" dirty="0"/>
              <a:t>DIR+/-  +Direction, Arduino pin 5</a:t>
            </a:r>
          </a:p>
          <a:p>
            <a:r>
              <a:rPr lang="en-US" dirty="0"/>
              <a:t>	- Arduino GND</a:t>
            </a:r>
          </a:p>
          <a:p>
            <a:r>
              <a:rPr lang="en-US" dirty="0"/>
              <a:t>PUL+/- +Pulse, Arduino pin 2</a:t>
            </a:r>
          </a:p>
          <a:p>
            <a:r>
              <a:rPr lang="en-US" dirty="0"/>
              <a:t>	- </a:t>
            </a:r>
            <a:r>
              <a:rPr lang="en-US" dirty="0" err="1"/>
              <a:t>Ardunio</a:t>
            </a:r>
            <a:r>
              <a:rPr lang="en-US" dirty="0"/>
              <a:t> GND (tie to DIR -)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1CE26-01DD-428A-A870-A6A6DBFF9E9C}"/>
              </a:ext>
            </a:extLst>
          </p:cNvPr>
          <p:cNvSpPr txBox="1"/>
          <p:nvPr/>
        </p:nvSpPr>
        <p:spPr>
          <a:xfrm>
            <a:off x="7921841" y="363984"/>
            <a:ext cx="3485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Arduino is loaded with GRBL2Arduino.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80186A-87CE-4E30-832D-AEBC7423AFE7}"/>
              </a:ext>
            </a:extLst>
          </p:cNvPr>
          <p:cNvSpPr/>
          <p:nvPr/>
        </p:nvSpPr>
        <p:spPr>
          <a:xfrm>
            <a:off x="7816497" y="1104815"/>
            <a:ext cx="40351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https://blog.protoneer.co.nz/grbl-arduino-library/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871E22-60EC-4D2D-B320-BA358668D9F3}"/>
              </a:ext>
            </a:extLst>
          </p:cNvPr>
          <p:cNvSpPr txBox="1"/>
          <p:nvPr/>
        </p:nvSpPr>
        <p:spPr>
          <a:xfrm>
            <a:off x="7856738" y="2290439"/>
            <a:ext cx="3551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Arduino pins connect to MOTOR DRIVER (DQ542MA)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257D51-31C1-4FC8-BEAA-A6B18F1B870D}"/>
              </a:ext>
            </a:extLst>
          </p:cNvPr>
          <p:cNvSpPr txBox="1"/>
          <p:nvPr/>
        </p:nvSpPr>
        <p:spPr>
          <a:xfrm>
            <a:off x="204186" y="5681709"/>
            <a:ext cx="1055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 Serial monitor in Arduino IDE to send GRBL commands to move motor.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416B3B-85A3-42B5-B535-F4F2EDEC87D2}"/>
              </a:ext>
            </a:extLst>
          </p:cNvPr>
          <p:cNvSpPr txBox="1"/>
          <p:nvPr/>
        </p:nvSpPr>
        <p:spPr>
          <a:xfrm>
            <a:off x="618501" y="6051041"/>
            <a:ext cx="12226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SETUP: Arduino for motor control</a:t>
            </a:r>
          </a:p>
        </p:txBody>
      </p:sp>
    </p:spTree>
    <p:extLst>
      <p:ext uri="{BB962C8B-B14F-4D97-AF65-F5344CB8AC3E}">
        <p14:creationId xmlns:p14="http://schemas.microsoft.com/office/powerpoint/2010/main" val="248084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39E1F110-06E7-43D8-B62F-B8D653FF6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720F10-0332-46AC-88EC-09632DDBC92F}"/>
              </a:ext>
            </a:extLst>
          </p:cNvPr>
          <p:cNvSpPr txBox="1"/>
          <p:nvPr/>
        </p:nvSpPr>
        <p:spPr>
          <a:xfrm>
            <a:off x="5513033" y="284085"/>
            <a:ext cx="56018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whole setup!</a:t>
            </a:r>
          </a:p>
          <a:p>
            <a:endParaRPr lang="en-US" sz="3200" dirty="0"/>
          </a:p>
          <a:p>
            <a:r>
              <a:rPr lang="en-US" sz="3200" dirty="0"/>
              <a:t>Overly complicated project to evaluate motor encoder accuracy?  Probably.</a:t>
            </a:r>
          </a:p>
          <a:p>
            <a:endParaRPr lang="en-US" sz="3200" dirty="0"/>
          </a:p>
          <a:p>
            <a:r>
              <a:rPr lang="en-US" sz="3200" dirty="0"/>
              <a:t>Fun?  Definitely.</a:t>
            </a:r>
          </a:p>
        </p:txBody>
      </p:sp>
    </p:spTree>
    <p:extLst>
      <p:ext uri="{BB962C8B-B14F-4D97-AF65-F5344CB8AC3E}">
        <p14:creationId xmlns:p14="http://schemas.microsoft.com/office/powerpoint/2010/main" val="852315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AC19B-54A9-4853-8B5F-353C8208C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BD2DB-DCD6-471A-BE46-7FC7CC966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Check accuracy of motor encoder (HEDL-5605 A06) on POWERMAX II stepper motor</a:t>
            </a:r>
          </a:p>
          <a:p>
            <a:r>
              <a:rPr lang="en-US" dirty="0"/>
              <a:t>Can we use GRBL to drive the motor, read pulses from the encoder, and detect lost steps/motor stall?</a:t>
            </a:r>
          </a:p>
          <a:p>
            <a:r>
              <a:rPr lang="en-US" dirty="0"/>
              <a:t>Components:</a:t>
            </a:r>
          </a:p>
          <a:p>
            <a:pPr lvl="1"/>
            <a:r>
              <a:rPr lang="en-US" dirty="0"/>
              <a:t>C8051F410 (read quadrature decoder counter, send results to 7 seg displays)</a:t>
            </a:r>
          </a:p>
          <a:p>
            <a:pPr lvl="1"/>
            <a:r>
              <a:rPr lang="en-US" dirty="0"/>
              <a:t>Quadrature decoder (read encoder pulses)</a:t>
            </a:r>
          </a:p>
          <a:p>
            <a:pPr lvl="1"/>
            <a:r>
              <a:rPr lang="en-US" dirty="0"/>
              <a:t>IO expander chips (interface with 7 seg displays)</a:t>
            </a:r>
          </a:p>
          <a:p>
            <a:pPr lvl="1"/>
            <a:r>
              <a:rPr lang="en-US" dirty="0"/>
              <a:t>7 seg displays (display results)</a:t>
            </a:r>
          </a:p>
          <a:p>
            <a:pPr lvl="1"/>
            <a:r>
              <a:rPr lang="en-US" dirty="0"/>
              <a:t>Motor and encoder</a:t>
            </a:r>
          </a:p>
        </p:txBody>
      </p:sp>
    </p:spTree>
    <p:extLst>
      <p:ext uri="{BB962C8B-B14F-4D97-AF65-F5344CB8AC3E}">
        <p14:creationId xmlns:p14="http://schemas.microsoft.com/office/powerpoint/2010/main" val="3940484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FB593A-9D4A-49C5-8BC2-FB5C34689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295275"/>
            <a:ext cx="8848725" cy="6115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18F30-6219-47FC-90EF-DAE27DB5B25A}"/>
              </a:ext>
            </a:extLst>
          </p:cNvPr>
          <p:cNvSpPr txBox="1"/>
          <p:nvPr/>
        </p:nvSpPr>
        <p:spPr>
          <a:xfrm>
            <a:off x="9034462" y="4065880"/>
            <a:ext cx="2914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Apparently, these work by using a </a:t>
            </a:r>
            <a:r>
              <a:rPr lang="en-US" dirty="0" err="1"/>
              <a:t>codewheel</a:t>
            </a:r>
            <a:r>
              <a:rPr lang="en-US" dirty="0"/>
              <a:t> that spins, changing how an LED transmits light to a small photodiode array.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79F7F3-2009-4D08-BC50-395235715EC8}"/>
              </a:ext>
            </a:extLst>
          </p:cNvPr>
          <p:cNvSpPr txBox="1"/>
          <p:nvPr/>
        </p:nvSpPr>
        <p:spPr>
          <a:xfrm>
            <a:off x="4610099" y="124509"/>
            <a:ext cx="692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MOTOR ENCODER: BACKGROUND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CD9833-811C-40D0-AFAD-385AB3912834}"/>
              </a:ext>
            </a:extLst>
          </p:cNvPr>
          <p:cNvSpPr txBox="1"/>
          <p:nvPr/>
        </p:nvSpPr>
        <p:spPr>
          <a:xfrm>
            <a:off x="8273988" y="6025604"/>
            <a:ext cx="62410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Let’s try it out!!</a:t>
            </a:r>
          </a:p>
        </p:txBody>
      </p:sp>
    </p:spTree>
    <p:extLst>
      <p:ext uri="{BB962C8B-B14F-4D97-AF65-F5344CB8AC3E}">
        <p14:creationId xmlns:p14="http://schemas.microsoft.com/office/powerpoint/2010/main" val="3516815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C52D40-F862-4737-AD8F-A0A8BBB3A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96" y="2776235"/>
            <a:ext cx="10318904" cy="11816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1658A5-CD93-498A-B4E2-BEACDAD22F84}"/>
              </a:ext>
            </a:extLst>
          </p:cNvPr>
          <p:cNvSpPr txBox="1"/>
          <p:nvPr/>
        </p:nvSpPr>
        <p:spPr>
          <a:xfrm>
            <a:off x="10872835" y="3145806"/>
            <a:ext cx="65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5C4D7F-1E19-4AA7-BDE6-5CB3068A8DAD}"/>
              </a:ext>
            </a:extLst>
          </p:cNvPr>
          <p:cNvSpPr txBox="1"/>
          <p:nvPr/>
        </p:nvSpPr>
        <p:spPr>
          <a:xfrm>
            <a:off x="10872835" y="3524663"/>
            <a:ext cx="65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B0082-A130-47CE-991B-B4B2FFFE6C6D}"/>
              </a:ext>
            </a:extLst>
          </p:cNvPr>
          <p:cNvSpPr txBox="1"/>
          <p:nvPr/>
        </p:nvSpPr>
        <p:spPr>
          <a:xfrm>
            <a:off x="358622" y="1859040"/>
            <a:ext cx="11004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Provide power and ground to the encoder, and interface A and B signals to the </a:t>
            </a:r>
            <a:r>
              <a:rPr lang="en-US" dirty="0" err="1"/>
              <a:t>Saleae</a:t>
            </a:r>
            <a:r>
              <a:rPr lang="en-US" dirty="0"/>
              <a:t> logic analyzer, then spin the shaft by hand.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2BB6AC-A930-4D19-B267-B792EFB94D09}"/>
              </a:ext>
            </a:extLst>
          </p:cNvPr>
          <p:cNvSpPr txBox="1"/>
          <p:nvPr/>
        </p:nvSpPr>
        <p:spPr>
          <a:xfrm>
            <a:off x="1663823" y="4228768"/>
            <a:ext cx="785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Pulses are sent out by the encoder!  Cool!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714F4-6BDB-4CC2-9976-37AEF303628D}"/>
              </a:ext>
            </a:extLst>
          </p:cNvPr>
          <p:cNvSpPr txBox="1"/>
          <p:nvPr/>
        </p:nvSpPr>
        <p:spPr>
          <a:xfrm>
            <a:off x="904875" y="295275"/>
            <a:ext cx="9877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u="sng" dirty="0">
                <a:solidFill>
                  <a:srgbClr val="FF0000"/>
                </a:solidFill>
              </a:rPr>
              <a:t>A first test</a:t>
            </a:r>
          </a:p>
        </p:txBody>
      </p:sp>
    </p:spTree>
    <p:extLst>
      <p:ext uri="{BB962C8B-B14F-4D97-AF65-F5344CB8AC3E}">
        <p14:creationId xmlns:p14="http://schemas.microsoft.com/office/powerpoint/2010/main" val="1139099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C11DF7-3C18-40C2-B13A-5AFFF6DE77CF}"/>
              </a:ext>
            </a:extLst>
          </p:cNvPr>
          <p:cNvSpPr txBox="1"/>
          <p:nvPr/>
        </p:nvSpPr>
        <p:spPr>
          <a:xfrm>
            <a:off x="239697" y="257452"/>
            <a:ext cx="10093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solidFill>
                  <a:srgbClr val="FF0000"/>
                </a:solidFill>
              </a:rPr>
              <a:t>What is GRBL?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6E733-5FD4-4A23-A098-5EE0CC912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" y="1178141"/>
            <a:ext cx="11839575" cy="14573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7F88DB-469C-4E98-B427-70CA731D81E5}"/>
              </a:ext>
            </a:extLst>
          </p:cNvPr>
          <p:cNvSpPr/>
          <p:nvPr/>
        </p:nvSpPr>
        <p:spPr>
          <a:xfrm>
            <a:off x="3629625" y="470255"/>
            <a:ext cx="2866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https://github.com/grbl/grbl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82A722-F894-4BF6-8A47-1280C7EB9204}"/>
              </a:ext>
            </a:extLst>
          </p:cNvPr>
          <p:cNvSpPr txBox="1"/>
          <p:nvPr/>
        </p:nvSpPr>
        <p:spPr>
          <a:xfrm>
            <a:off x="176212" y="2848269"/>
            <a:ext cx="10404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GRBL will take G-code, and send appropriate pulses to your stepper motor drivers.  It also will take care of homing.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94AAC2-ADB9-46EC-821A-C29D4BA5F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136" y="3264549"/>
            <a:ext cx="3790908" cy="3335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1B396C-D21F-4C34-AAFB-5325D8CE3029}"/>
              </a:ext>
            </a:extLst>
          </p:cNvPr>
          <p:cNvSpPr/>
          <p:nvPr/>
        </p:nvSpPr>
        <p:spPr>
          <a:xfrm>
            <a:off x="5224372" y="3492005"/>
            <a:ext cx="23170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$$ (view </a:t>
            </a:r>
            <a:r>
              <a:rPr lang="en-US" sz="1400" dirty="0" err="1"/>
              <a:t>Grbl</a:t>
            </a:r>
            <a:r>
              <a:rPr lang="en-US" sz="1400" dirty="0"/>
              <a:t> settings)</a:t>
            </a:r>
          </a:p>
          <a:p>
            <a:r>
              <a:rPr lang="en-US" sz="1400" dirty="0"/>
              <a:t>$# (view # parameters)</a:t>
            </a:r>
          </a:p>
          <a:p>
            <a:r>
              <a:rPr lang="en-US" sz="1400" dirty="0"/>
              <a:t>$G (view parser state)</a:t>
            </a:r>
          </a:p>
          <a:p>
            <a:r>
              <a:rPr lang="en-US" sz="1400" dirty="0"/>
              <a:t>$N (view startup blocks)</a:t>
            </a:r>
          </a:p>
          <a:p>
            <a:r>
              <a:rPr lang="en-US" sz="1400" dirty="0"/>
              <a:t>$x=value (save </a:t>
            </a:r>
            <a:r>
              <a:rPr lang="en-US" sz="1400" dirty="0" err="1"/>
              <a:t>Grbl</a:t>
            </a:r>
            <a:r>
              <a:rPr lang="en-US" sz="1400" dirty="0"/>
              <a:t> setting)</a:t>
            </a:r>
          </a:p>
          <a:p>
            <a:r>
              <a:rPr lang="en-US" sz="1400" dirty="0"/>
              <a:t>$</a:t>
            </a:r>
            <a:r>
              <a:rPr lang="en-US" sz="1400" dirty="0" err="1"/>
              <a:t>Nx</a:t>
            </a:r>
            <a:r>
              <a:rPr lang="en-US" sz="1400" dirty="0"/>
              <a:t>=line (save startup block)</a:t>
            </a:r>
          </a:p>
          <a:p>
            <a:r>
              <a:rPr lang="en-US" sz="1400" dirty="0"/>
              <a:t>$C (check </a:t>
            </a:r>
            <a:r>
              <a:rPr lang="en-US" sz="1400" dirty="0" err="1"/>
              <a:t>gcode</a:t>
            </a:r>
            <a:r>
              <a:rPr lang="en-US" sz="1400" dirty="0"/>
              <a:t> mode)</a:t>
            </a:r>
          </a:p>
          <a:p>
            <a:r>
              <a:rPr lang="en-US" sz="1400" dirty="0"/>
              <a:t>$X (kill alarm lock)</a:t>
            </a:r>
          </a:p>
          <a:p>
            <a:r>
              <a:rPr lang="en-US" sz="1400" dirty="0"/>
              <a:t>$H (run homing cycle)</a:t>
            </a:r>
          </a:p>
          <a:p>
            <a:r>
              <a:rPr lang="en-US" sz="1400" dirty="0"/>
              <a:t>~ (cycle start)</a:t>
            </a:r>
          </a:p>
          <a:p>
            <a:r>
              <a:rPr lang="en-US" sz="1400" dirty="0"/>
              <a:t>! (feed hold)</a:t>
            </a:r>
          </a:p>
          <a:p>
            <a:r>
              <a:rPr lang="en-US" sz="1400" dirty="0"/>
              <a:t>? (current status)</a:t>
            </a:r>
          </a:p>
          <a:p>
            <a:r>
              <a:rPr lang="en-US" sz="1400" dirty="0"/>
              <a:t>ctrl-x (reset </a:t>
            </a:r>
            <a:r>
              <a:rPr lang="en-US" sz="1400" dirty="0" err="1"/>
              <a:t>Grbl</a:t>
            </a:r>
            <a:r>
              <a:rPr lang="en-US" sz="1400" dirty="0"/>
              <a:t>)</a:t>
            </a:r>
          </a:p>
          <a:p>
            <a:r>
              <a:rPr lang="en-US" sz="1400" dirty="0"/>
              <a:t>ok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18C9F3-343A-437B-ADFC-4D43298ED369}"/>
              </a:ext>
            </a:extLst>
          </p:cNvPr>
          <p:cNvSpPr txBox="1"/>
          <p:nvPr/>
        </p:nvSpPr>
        <p:spPr>
          <a:xfrm>
            <a:off x="176212" y="3545346"/>
            <a:ext cx="44743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Commands:</a:t>
            </a:r>
          </a:p>
          <a:p>
            <a:endParaRPr lang="en-US" dirty="0"/>
          </a:p>
          <a:p>
            <a:r>
              <a:rPr lang="en-US" dirty="0"/>
              <a:t>$X unlock (without homing)</a:t>
            </a:r>
          </a:p>
          <a:p>
            <a:r>
              <a:rPr lang="en-US" dirty="0"/>
              <a:t>$H run homing cycle</a:t>
            </a:r>
          </a:p>
          <a:p>
            <a:r>
              <a:rPr lang="en-US" dirty="0"/>
              <a:t>G0 (go absolute)</a:t>
            </a:r>
          </a:p>
          <a:p>
            <a:endParaRPr lang="en-US" dirty="0"/>
          </a:p>
          <a:p>
            <a:r>
              <a:rPr lang="en-US" dirty="0"/>
              <a:t>G0 X2.5 Y5 Z8 (go absolute to coordinates x 2.5, y 5, z 8)</a:t>
            </a:r>
          </a:p>
          <a:p>
            <a:endParaRPr lang="en-US" dirty="0"/>
          </a:p>
          <a:p>
            <a:r>
              <a:rPr lang="en-US" dirty="0"/>
              <a:t>You can run commands over serial from Arduino or a G-code sender program</a:t>
            </a:r>
          </a:p>
        </p:txBody>
      </p:sp>
    </p:spTree>
    <p:extLst>
      <p:ext uri="{BB962C8B-B14F-4D97-AF65-F5344CB8AC3E}">
        <p14:creationId xmlns:p14="http://schemas.microsoft.com/office/powerpoint/2010/main" val="2703828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9DA0E5-0B52-42B2-A0AE-7A9E2A0D1DBD}"/>
              </a:ext>
            </a:extLst>
          </p:cNvPr>
          <p:cNvSpPr txBox="1"/>
          <p:nvPr/>
        </p:nvSpPr>
        <p:spPr>
          <a:xfrm>
            <a:off x="4733925" y="209550"/>
            <a:ext cx="6743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GRBL Settings.</a:t>
            </a:r>
          </a:p>
          <a:p>
            <a:endParaRPr lang="en-US" dirty="0"/>
          </a:p>
          <a:p>
            <a:r>
              <a:rPr lang="en-US" dirty="0"/>
              <a:t>With these settings and DQ542MA set to 400 pulse/rev, one 360 degree revolution of the motor is 6.4 x units.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723DB-302B-4885-94BE-6D58E0C4E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06" y="525493"/>
            <a:ext cx="404812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67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0E47ED-9C19-4CA9-9861-8BA8813D52B6}"/>
              </a:ext>
            </a:extLst>
          </p:cNvPr>
          <p:cNvSpPr txBox="1"/>
          <p:nvPr/>
        </p:nvSpPr>
        <p:spPr>
          <a:xfrm>
            <a:off x="600075" y="428625"/>
            <a:ext cx="6324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Experiment 1 – move motor forward 1 complete revolution, and back 1 complete revolution, and measure the quad decoder count.</a:t>
            </a:r>
          </a:p>
          <a:p>
            <a:endParaRPr lang="en-US" sz="3600" b="1" dirty="0"/>
          </a:p>
          <a:p>
            <a:r>
              <a:rPr lang="en-US" sz="3600" b="1" dirty="0"/>
              <a:t>Result: VERY reproducible!</a:t>
            </a:r>
          </a:p>
          <a:p>
            <a:endParaRPr lang="en-US" sz="3600" b="1" dirty="0"/>
          </a:p>
          <a:p>
            <a:r>
              <a:rPr lang="en-US" sz="3600" b="1" dirty="0"/>
              <a:t>Max error = 4/2000 = 0.2% (4 pulses/2000)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32850-B9B5-4D31-8D0F-4815AA6B3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716" y="500435"/>
            <a:ext cx="4701639" cy="518127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0ED3ECF-8CC5-4975-9344-D850F46202AF}"/>
              </a:ext>
            </a:extLst>
          </p:cNvPr>
          <p:cNvCxnSpPr/>
          <p:nvPr/>
        </p:nvCxnSpPr>
        <p:spPr>
          <a:xfrm>
            <a:off x="6600825" y="3543300"/>
            <a:ext cx="51689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0F210AD-CFAD-44E1-B92A-0839E5959AC1}"/>
              </a:ext>
            </a:extLst>
          </p:cNvPr>
          <p:cNvSpPr txBox="1"/>
          <p:nvPr/>
        </p:nvSpPr>
        <p:spPr>
          <a:xfrm>
            <a:off x="5246703" y="3358634"/>
            <a:ext cx="2459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Missed pulse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812601-4C78-4C50-B352-588F2FC4994E}"/>
              </a:ext>
            </a:extLst>
          </p:cNvPr>
          <p:cNvSpPr txBox="1"/>
          <p:nvPr/>
        </p:nvSpPr>
        <p:spPr>
          <a:xfrm>
            <a:off x="5246703" y="2906405"/>
            <a:ext cx="2459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Missed pulse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8927E34-8CF1-4BC7-9098-7E0BA0958046}"/>
              </a:ext>
            </a:extLst>
          </p:cNvPr>
          <p:cNvCxnSpPr/>
          <p:nvPr/>
        </p:nvCxnSpPr>
        <p:spPr>
          <a:xfrm>
            <a:off x="6628935" y="3127529"/>
            <a:ext cx="51689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715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0E47ED-9C19-4CA9-9861-8BA8813D52B6}"/>
              </a:ext>
            </a:extLst>
          </p:cNvPr>
          <p:cNvSpPr txBox="1"/>
          <p:nvPr/>
        </p:nvSpPr>
        <p:spPr>
          <a:xfrm>
            <a:off x="600075" y="428625"/>
            <a:ext cx="474345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Experiment 2 – move motor forward 1 complete revolution, in 26 steps of ~x=0.25, and then back in 1 step of x=6.4.</a:t>
            </a:r>
          </a:p>
          <a:p>
            <a:endParaRPr lang="en-US" sz="2800" b="1" dirty="0"/>
          </a:p>
          <a:p>
            <a:r>
              <a:rPr lang="en-US" sz="2800" b="1" dirty="0"/>
              <a:t>Result: Amazingly reproducible!</a:t>
            </a:r>
          </a:p>
          <a:p>
            <a:endParaRPr lang="en-US" sz="2800" b="1" dirty="0"/>
          </a:p>
          <a:p>
            <a:r>
              <a:rPr lang="en-US" sz="2800" b="1" dirty="0"/>
              <a:t>Forward and back with no pulse errors!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992723-B72A-4F2C-8E71-4F9C06570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477" y="91802"/>
            <a:ext cx="2390268" cy="667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26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0E47ED-9C19-4CA9-9861-8BA8813D52B6}"/>
              </a:ext>
            </a:extLst>
          </p:cNvPr>
          <p:cNvSpPr txBox="1"/>
          <p:nvPr/>
        </p:nvSpPr>
        <p:spPr>
          <a:xfrm>
            <a:off x="600075" y="428625"/>
            <a:ext cx="474345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Experiment 3 – move motor forward x=1 in ten steps of 0.1 then back to 0.</a:t>
            </a:r>
          </a:p>
          <a:p>
            <a:endParaRPr lang="en-US" sz="2800" b="1" dirty="0"/>
          </a:p>
          <a:p>
            <a:r>
              <a:rPr lang="en-US" sz="2800" b="1" dirty="0"/>
              <a:t>Move motor to x=0.5 in steps of 0.05 then back to 0.</a:t>
            </a:r>
          </a:p>
          <a:p>
            <a:endParaRPr lang="en-US" sz="2800" b="1" dirty="0"/>
          </a:p>
          <a:p>
            <a:r>
              <a:rPr lang="en-US" sz="2800" b="1" dirty="0"/>
              <a:t>Result – no lost steps in both cases!</a:t>
            </a:r>
          </a:p>
          <a:p>
            <a:endParaRPr lang="en-US" sz="2800" b="1" dirty="0"/>
          </a:p>
          <a:p>
            <a:r>
              <a:rPr lang="en-US" sz="2800" b="1" dirty="0"/>
              <a:t>Amazing accuracy!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DF8A12-8BBE-47C8-8A3D-791E97931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3385383"/>
            <a:ext cx="2740261" cy="3292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59A466-4943-44FF-9E27-E79CF809C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026" y="180347"/>
            <a:ext cx="2543313" cy="30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00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0E47ED-9C19-4CA9-9861-8BA8813D52B6}"/>
              </a:ext>
            </a:extLst>
          </p:cNvPr>
          <p:cNvSpPr txBox="1"/>
          <p:nvPr/>
        </p:nvSpPr>
        <p:spPr>
          <a:xfrm>
            <a:off x="600075" y="428625"/>
            <a:ext cx="47434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Experiment 4 – Based on previous data, 2000 encoder counts per rev = 312.5 steps/x (2000/6.4).  Randomly picked some values, predicted what the encoder should count, and then compared to what it did count.</a:t>
            </a:r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136915-C316-4B9C-9059-6CCC617D47E1}"/>
              </a:ext>
            </a:extLst>
          </p:cNvPr>
          <p:cNvSpPr txBox="1"/>
          <p:nvPr/>
        </p:nvSpPr>
        <p:spPr>
          <a:xfrm>
            <a:off x="477914" y="4533900"/>
            <a:ext cx="109387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Result – Within 1 pulse of predicted value!!  Fantastic!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This could definitely be used to check for lost steps or motor stalls +/- (4 pulses / 2000 (rev))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6EF11-0954-4320-8E93-9FAF6B4D6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931" y="428624"/>
            <a:ext cx="6033446" cy="264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33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5BCC93-24E0-419A-A829-049EEDF8E9C1}"/>
              </a:ext>
            </a:extLst>
          </p:cNvPr>
          <p:cNvSpPr txBox="1"/>
          <p:nvPr/>
        </p:nvSpPr>
        <p:spPr>
          <a:xfrm>
            <a:off x="257175" y="466725"/>
            <a:ext cx="1136332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Check out this an other fun projects at: </a:t>
            </a:r>
            <a:r>
              <a:rPr lang="en-US" sz="4400" b="1" dirty="0">
                <a:hlinkClick r:id="rId2"/>
              </a:rPr>
              <a:t>https://scienceelectronicsfun.com/</a:t>
            </a:r>
            <a:endParaRPr lang="en-US" sz="4400" b="1" dirty="0"/>
          </a:p>
          <a:p>
            <a:endParaRPr lang="en-US" sz="4400" b="1" dirty="0"/>
          </a:p>
          <a:p>
            <a:endParaRPr lang="en-US" sz="4400" b="1" dirty="0"/>
          </a:p>
          <a:p>
            <a:r>
              <a:rPr lang="en-US" sz="4400" b="1" dirty="0"/>
              <a:t>Code for ‘8051 is available:</a:t>
            </a:r>
          </a:p>
          <a:p>
            <a:endParaRPr lang="en-US" sz="4400" b="1" dirty="0"/>
          </a:p>
          <a:p>
            <a:r>
              <a:rPr lang="en-US" sz="4400" b="1" dirty="0">
                <a:hlinkClick r:id="rId3"/>
              </a:rPr>
              <a:t>https://scienceelectronicsfun.com/checking-the-accuracy-of-a-motor-encoder/</a:t>
            </a:r>
            <a:endParaRPr lang="en-US" sz="4400" b="1" dirty="0"/>
          </a:p>
          <a:p>
            <a:endParaRPr lang="en-US" sz="4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028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D53DD1-2B04-484A-B8A4-C6FCA0B4CC25}"/>
              </a:ext>
            </a:extLst>
          </p:cNvPr>
          <p:cNvSpPr txBox="1"/>
          <p:nvPr/>
        </p:nvSpPr>
        <p:spPr>
          <a:xfrm>
            <a:off x="275208" y="275208"/>
            <a:ext cx="75016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The SETUP: MOTOR</a:t>
            </a:r>
          </a:p>
          <a:p>
            <a:endParaRPr lang="en-US" sz="4400" b="1" dirty="0">
              <a:solidFill>
                <a:srgbClr val="FF0000"/>
              </a:solidFill>
            </a:endParaRPr>
          </a:p>
          <a:p>
            <a:r>
              <a:rPr lang="en-US" sz="4400" b="1" dirty="0">
                <a:solidFill>
                  <a:srgbClr val="FF0000"/>
                </a:solidFill>
              </a:rPr>
              <a:t>MOTOR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A06CDA-75D9-46D4-AD77-FA264E532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08" y="2524125"/>
            <a:ext cx="3140822" cy="3590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CDC1F0-FCB0-43B7-857C-03EA9C05484A}"/>
              </a:ext>
            </a:extLst>
          </p:cNvPr>
          <p:cNvSpPr txBox="1"/>
          <p:nvPr/>
        </p:nvSpPr>
        <p:spPr>
          <a:xfrm>
            <a:off x="3416030" y="2500359"/>
            <a:ext cx="5479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PowerMax</a:t>
            </a:r>
            <a:r>
              <a:rPr lang="en-US" b="1" dirty="0">
                <a:solidFill>
                  <a:srgbClr val="FF0000"/>
                </a:solidFill>
              </a:rPr>
              <a:t> II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B9D03F-85A0-4644-8CB2-ABDFAACA2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57412"/>
            <a:ext cx="3646296" cy="39576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B4BA6B1-7CF4-4FBF-B4F0-34A70A8F5EA1}"/>
              </a:ext>
            </a:extLst>
          </p:cNvPr>
          <p:cNvSpPr/>
          <p:nvPr/>
        </p:nvSpPr>
        <p:spPr>
          <a:xfrm>
            <a:off x="6043289" y="1174724"/>
            <a:ext cx="20862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Encoder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77FDEF-3133-44D2-8288-43B3BD12DC52}"/>
              </a:ext>
            </a:extLst>
          </p:cNvPr>
          <p:cNvSpPr/>
          <p:nvPr/>
        </p:nvSpPr>
        <p:spPr>
          <a:xfrm>
            <a:off x="9924103" y="3530084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HEDL-5605 A06</a:t>
            </a:r>
          </a:p>
        </p:txBody>
      </p:sp>
    </p:spTree>
    <p:extLst>
      <p:ext uri="{BB962C8B-B14F-4D97-AF65-F5344CB8AC3E}">
        <p14:creationId xmlns:p14="http://schemas.microsoft.com/office/powerpoint/2010/main" val="965515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2201AA-C946-416A-8B66-6CCE80B93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" y="0"/>
            <a:ext cx="9705975" cy="4924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F1FA14-7C51-4CDE-88B0-76C2AAF0CBD6}"/>
              </a:ext>
            </a:extLst>
          </p:cNvPr>
          <p:cNvSpPr txBox="1"/>
          <p:nvPr/>
        </p:nvSpPr>
        <p:spPr>
          <a:xfrm>
            <a:off x="861134" y="4101483"/>
            <a:ext cx="5406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Depending on which way the motor shaft spins, A will lead B, or vice versa.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A3925-7B36-4336-9C31-74A05BDB5EBE}"/>
              </a:ext>
            </a:extLst>
          </p:cNvPr>
          <p:cNvSpPr/>
          <p:nvPr/>
        </p:nvSpPr>
        <p:spPr>
          <a:xfrm>
            <a:off x="290558" y="5947277"/>
            <a:ext cx="20862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Encoder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1E866F-D1DF-4061-85FB-EE69F6EB2D9B}"/>
              </a:ext>
            </a:extLst>
          </p:cNvPr>
          <p:cNvSpPr/>
          <p:nvPr/>
        </p:nvSpPr>
        <p:spPr>
          <a:xfrm>
            <a:off x="2744287" y="6147331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HEDL-5605 A06</a:t>
            </a:r>
          </a:p>
        </p:txBody>
      </p:sp>
    </p:spTree>
    <p:extLst>
      <p:ext uri="{BB962C8B-B14F-4D97-AF65-F5344CB8AC3E}">
        <p14:creationId xmlns:p14="http://schemas.microsoft.com/office/powerpoint/2010/main" val="2369852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person, motorcycle, sitting&#10;&#10;Description automatically generated">
            <a:extLst>
              <a:ext uri="{FF2B5EF4-FFF2-40B4-BE49-F238E27FC236}">
                <a16:creationId xmlns:a16="http://schemas.microsoft.com/office/drawing/2014/main" id="{C596085D-1C51-4C60-A66A-A831ED62CE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r="14861" b="9755"/>
          <a:stretch/>
        </p:blipFill>
        <p:spPr>
          <a:xfrm rot="5400000">
            <a:off x="315000" y="85189"/>
            <a:ext cx="3633871" cy="39178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1E34DB-E012-47DF-97B2-7E9E23025AED}"/>
              </a:ext>
            </a:extLst>
          </p:cNvPr>
          <p:cNvSpPr txBox="1"/>
          <p:nvPr/>
        </p:nvSpPr>
        <p:spPr>
          <a:xfrm>
            <a:off x="4228430" y="201229"/>
            <a:ext cx="21162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Two connectors</a:t>
            </a:r>
          </a:p>
          <a:p>
            <a:r>
              <a:rPr lang="en-US" b="1" dirty="0">
                <a:solidFill>
                  <a:srgbClr val="FF0000"/>
                </a:solidFill>
              </a:rPr>
              <a:t>One 2x4 </a:t>
            </a:r>
            <a:r>
              <a:rPr lang="en-US" b="1" dirty="0" err="1">
                <a:solidFill>
                  <a:srgbClr val="FF0000"/>
                </a:solidFill>
              </a:rPr>
              <a:t>molex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Mini fit </a:t>
            </a:r>
            <a:r>
              <a:rPr lang="en-US" b="1" dirty="0" err="1">
                <a:solidFill>
                  <a:srgbClr val="FF0000"/>
                </a:solidFill>
              </a:rPr>
              <a:t>jr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 motor coils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The other </a:t>
            </a:r>
          </a:p>
          <a:p>
            <a:r>
              <a:rPr lang="en-US" b="1" dirty="0">
                <a:solidFill>
                  <a:srgbClr val="FF0000"/>
                </a:solidFill>
              </a:rPr>
              <a:t>Smaller 2x5</a:t>
            </a:r>
          </a:p>
          <a:p>
            <a:r>
              <a:rPr lang="en-US" b="1" dirty="0">
                <a:solidFill>
                  <a:srgbClr val="FF0000"/>
                </a:solidFill>
              </a:rPr>
              <a:t>IDC Connector</a:t>
            </a:r>
          </a:p>
          <a:p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 motor encoder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A picture containing computer, keyboard, sitting, table&#10;&#10;Description automatically generated">
            <a:extLst>
              <a:ext uri="{FF2B5EF4-FFF2-40B4-BE49-F238E27FC236}">
                <a16:creationId xmlns:a16="http://schemas.microsoft.com/office/drawing/2014/main" id="{4249E5F1-A402-43C4-BBB5-B0F2A590B5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4" t="16527" r="29375" b="16389"/>
          <a:stretch/>
        </p:blipFill>
        <p:spPr>
          <a:xfrm rot="10800000">
            <a:off x="173021" y="4044981"/>
            <a:ext cx="1738729" cy="2495802"/>
          </a:xfrm>
          <a:prstGeom prst="rect">
            <a:avLst/>
          </a:prstGeom>
        </p:spPr>
      </p:pic>
      <p:pic>
        <p:nvPicPr>
          <p:cNvPr id="5" name="Picture 4" descr="A circuit board&#10;&#10;Description automatically generated">
            <a:extLst>
              <a:ext uri="{FF2B5EF4-FFF2-40B4-BE49-F238E27FC236}">
                <a16:creationId xmlns:a16="http://schemas.microsoft.com/office/drawing/2014/main" id="{392EEC99-51A1-4A08-B98E-B2B06C38A4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6" t="10926" b="16666"/>
          <a:stretch/>
        </p:blipFill>
        <p:spPr>
          <a:xfrm rot="5400000">
            <a:off x="7922583" y="749236"/>
            <a:ext cx="4607048" cy="3251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42BA3B-7E6A-4A3E-B54A-0E51862BEACB}"/>
              </a:ext>
            </a:extLst>
          </p:cNvPr>
          <p:cNvSpPr txBox="1"/>
          <p:nvPr/>
        </p:nvSpPr>
        <p:spPr>
          <a:xfrm>
            <a:off x="2131935" y="4692717"/>
            <a:ext cx="3062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pin IDC connector (2x5) goes to A33179 header; pins bent to straddle breadboard trench as in </a:t>
            </a:r>
            <a:r>
              <a:rPr lang="en-US" dirty="0" err="1"/>
              <a:t>LAoE</a:t>
            </a:r>
            <a:r>
              <a:rPr lang="en-US" dirty="0"/>
              <a:t> </a:t>
            </a:r>
            <a:r>
              <a:rPr lang="en-US" dirty="0" err="1"/>
              <a:t>pg</a:t>
            </a:r>
            <a:r>
              <a:rPr lang="en-US" dirty="0"/>
              <a:t> 794.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AAE948-4EBA-4A68-95F5-60FD7F9B8587}"/>
              </a:ext>
            </a:extLst>
          </p:cNvPr>
          <p:cNvSpPr txBox="1"/>
          <p:nvPr/>
        </p:nvSpPr>
        <p:spPr>
          <a:xfrm>
            <a:off x="8600334" y="4918229"/>
            <a:ext cx="3251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Made mating Molex Mini Fit Jr. connector to Stepper motor driver motor coil connector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7512F6-F5C7-4822-8B80-265F295005F7}"/>
              </a:ext>
            </a:extLst>
          </p:cNvPr>
          <p:cNvSpPr/>
          <p:nvPr/>
        </p:nvSpPr>
        <p:spPr>
          <a:xfrm>
            <a:off x="3209708" y="6030700"/>
            <a:ext cx="71022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The SETUP: MOTOR Connections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E608355-E259-46AF-A230-4EF911E3469E}"/>
              </a:ext>
            </a:extLst>
          </p:cNvPr>
          <p:cNvCxnSpPr/>
          <p:nvPr/>
        </p:nvCxnSpPr>
        <p:spPr>
          <a:xfrm>
            <a:off x="852256" y="683581"/>
            <a:ext cx="328474" cy="0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9AD6E51-5913-4E25-8B5D-B99F2DA6D04F}"/>
              </a:ext>
            </a:extLst>
          </p:cNvPr>
          <p:cNvSpPr txBox="1"/>
          <p:nvPr/>
        </p:nvSpPr>
        <p:spPr>
          <a:xfrm>
            <a:off x="92198" y="36041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Motor coil pins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2F0B035-07F2-409E-B524-0A5C3A94F8B9}"/>
              </a:ext>
            </a:extLst>
          </p:cNvPr>
          <p:cNvCxnSpPr>
            <a:cxnSpLocks/>
          </p:cNvCxnSpPr>
          <p:nvPr/>
        </p:nvCxnSpPr>
        <p:spPr>
          <a:xfrm rot="10800000">
            <a:off x="2086805" y="754986"/>
            <a:ext cx="328474" cy="0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FF884D2-3C4C-4A25-9B86-FD745F499DCE}"/>
              </a:ext>
            </a:extLst>
          </p:cNvPr>
          <p:cNvSpPr txBox="1"/>
          <p:nvPr/>
        </p:nvSpPr>
        <p:spPr>
          <a:xfrm>
            <a:off x="2473114" y="431820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Encoder pins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0A07C45-5658-46B1-AFAB-925204FABD59}"/>
              </a:ext>
            </a:extLst>
          </p:cNvPr>
          <p:cNvCxnSpPr>
            <a:cxnSpLocks/>
          </p:cNvCxnSpPr>
          <p:nvPr/>
        </p:nvCxnSpPr>
        <p:spPr>
          <a:xfrm flipV="1">
            <a:off x="10494238" y="4190539"/>
            <a:ext cx="0" cy="487994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F148AC3-BDB8-4E82-8A16-27AF325FEE43}"/>
              </a:ext>
            </a:extLst>
          </p:cNvPr>
          <p:cNvSpPr/>
          <p:nvPr/>
        </p:nvSpPr>
        <p:spPr>
          <a:xfrm>
            <a:off x="2131935" y="5779849"/>
            <a:ext cx="4003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https://learningtheartofelectronics.com/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75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A2C41C46-F35E-4ED0-8D0C-3987B0ED6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83"/>
            <a:ext cx="7265096" cy="54488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E3055-385B-4FE1-BC5F-04E3D80E7554}"/>
              </a:ext>
            </a:extLst>
          </p:cNvPr>
          <p:cNvSpPr txBox="1"/>
          <p:nvPr/>
        </p:nvSpPr>
        <p:spPr>
          <a:xfrm>
            <a:off x="1253333" y="5894772"/>
            <a:ext cx="9958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The SETUP: MOTOR DRIVER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B054AB-DFB6-4E06-9D7D-08C514ADBF61}"/>
              </a:ext>
            </a:extLst>
          </p:cNvPr>
          <p:cNvSpPr txBox="1"/>
          <p:nvPr/>
        </p:nvSpPr>
        <p:spPr>
          <a:xfrm>
            <a:off x="7670307" y="177553"/>
            <a:ext cx="3541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DQ542MA Stepper motor driver.</a:t>
            </a:r>
          </a:p>
          <a:p>
            <a:r>
              <a:rPr lang="en-US" dirty="0"/>
              <a:t>Purchased from </a:t>
            </a:r>
            <a:r>
              <a:rPr lang="en-US" dirty="0" err="1"/>
              <a:t>OpenBuilds</a:t>
            </a:r>
            <a:r>
              <a:rPr lang="en-US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BCECD1-A7C6-45FA-BA44-535C8150163B}"/>
              </a:ext>
            </a:extLst>
          </p:cNvPr>
          <p:cNvSpPr txBox="1"/>
          <p:nvPr/>
        </p:nvSpPr>
        <p:spPr>
          <a:xfrm>
            <a:off x="7883370" y="905522"/>
            <a:ext cx="37818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Connections –</a:t>
            </a:r>
          </a:p>
          <a:p>
            <a:r>
              <a:rPr lang="en-US" dirty="0"/>
              <a:t>A+/A-</a:t>
            </a:r>
          </a:p>
          <a:p>
            <a:r>
              <a:rPr lang="en-US" dirty="0"/>
              <a:t>B+/B-</a:t>
            </a:r>
          </a:p>
          <a:p>
            <a:endParaRPr lang="en-US" dirty="0"/>
          </a:p>
          <a:p>
            <a:r>
              <a:rPr lang="en-US" dirty="0"/>
              <a:t>DC+  power supply +</a:t>
            </a:r>
          </a:p>
          <a:p>
            <a:r>
              <a:rPr lang="en-US" dirty="0"/>
              <a:t>DC-   power supply -</a:t>
            </a:r>
          </a:p>
          <a:p>
            <a:endParaRPr lang="en-US" dirty="0"/>
          </a:p>
          <a:p>
            <a:r>
              <a:rPr lang="en-US" dirty="0"/>
              <a:t>ENBL+  +5V (Arduino pin)</a:t>
            </a:r>
          </a:p>
          <a:p>
            <a:r>
              <a:rPr lang="en-US" dirty="0"/>
              <a:t>ENBL-   Not connected</a:t>
            </a:r>
          </a:p>
          <a:p>
            <a:endParaRPr lang="en-US" dirty="0"/>
          </a:p>
          <a:p>
            <a:r>
              <a:rPr lang="en-US" dirty="0"/>
              <a:t>DIR+/-  +Direction, Arduino pin 5</a:t>
            </a:r>
          </a:p>
          <a:p>
            <a:r>
              <a:rPr lang="en-US" dirty="0"/>
              <a:t>	- Arduino GND</a:t>
            </a:r>
          </a:p>
          <a:p>
            <a:r>
              <a:rPr lang="en-US" dirty="0"/>
              <a:t>PUL+/- +Pulse, Arduino pin 2</a:t>
            </a:r>
          </a:p>
          <a:p>
            <a:r>
              <a:rPr lang="en-US" dirty="0"/>
              <a:t>	- </a:t>
            </a:r>
            <a:r>
              <a:rPr lang="en-US" dirty="0" err="1"/>
              <a:t>Ardunio</a:t>
            </a:r>
            <a:r>
              <a:rPr lang="en-US" dirty="0"/>
              <a:t> GND (tie to DIR -)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5BA86319-2029-46CE-9563-7B0F0EF455F0}"/>
              </a:ext>
            </a:extLst>
          </p:cNvPr>
          <p:cNvSpPr/>
          <p:nvPr/>
        </p:nvSpPr>
        <p:spPr>
          <a:xfrm>
            <a:off x="8566951" y="1207364"/>
            <a:ext cx="124288" cy="55929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488739-105B-4763-A797-C692BE48568A}"/>
              </a:ext>
            </a:extLst>
          </p:cNvPr>
          <p:cNvSpPr txBox="1"/>
          <p:nvPr/>
        </p:nvSpPr>
        <p:spPr>
          <a:xfrm>
            <a:off x="8700116" y="1145218"/>
            <a:ext cx="2157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Motor coil connectors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1B54B0-A367-44F5-B774-4E009E5D9A7C}"/>
              </a:ext>
            </a:extLst>
          </p:cNvPr>
          <p:cNvSpPr txBox="1"/>
          <p:nvPr/>
        </p:nvSpPr>
        <p:spPr>
          <a:xfrm>
            <a:off x="7883370" y="5067300"/>
            <a:ext cx="3889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!! Care must be taken working with power supplies !!  Take proper precautions !!</a:t>
            </a:r>
          </a:p>
        </p:txBody>
      </p:sp>
    </p:spTree>
    <p:extLst>
      <p:ext uri="{BB962C8B-B14F-4D97-AF65-F5344CB8AC3E}">
        <p14:creationId xmlns:p14="http://schemas.microsoft.com/office/powerpoint/2010/main" val="2786393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223CD422-30DE-4338-8018-F4AB0CDBE3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8" t="19965" b="17204"/>
          <a:stretch/>
        </p:blipFill>
        <p:spPr>
          <a:xfrm rot="5400000">
            <a:off x="-199217" y="1298021"/>
            <a:ext cx="5646837" cy="4997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DFCF67-3B55-4F7F-96C0-6E8C44B9E998}"/>
              </a:ext>
            </a:extLst>
          </p:cNvPr>
          <p:cNvSpPr txBox="1"/>
          <p:nvPr/>
        </p:nvSpPr>
        <p:spPr>
          <a:xfrm>
            <a:off x="250157" y="0"/>
            <a:ext cx="9958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The SETUP: MOTOR DRIVER: Closeup coil pin connections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3CB090-5AA1-4C93-A54E-05E94503E24F}"/>
              </a:ext>
            </a:extLst>
          </p:cNvPr>
          <p:cNvSpPr txBox="1"/>
          <p:nvPr/>
        </p:nvSpPr>
        <p:spPr>
          <a:xfrm>
            <a:off x="5448822" y="973545"/>
            <a:ext cx="65135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motor driver applies current to the coils to move the motor, as well as hold it in position.</a:t>
            </a:r>
          </a:p>
          <a:p>
            <a:endParaRPr lang="en-US" dirty="0"/>
          </a:p>
          <a:p>
            <a:r>
              <a:rPr lang="en-US" dirty="0"/>
              <a:t>MOLEX</a:t>
            </a:r>
          </a:p>
          <a:p>
            <a:r>
              <a:rPr lang="en-US" dirty="0"/>
              <a:t>#39-01-2081 8 CKT PLUG HOUSING (connect to driver)</a:t>
            </a:r>
          </a:p>
          <a:p>
            <a:r>
              <a:rPr lang="en-US" dirty="0"/>
              <a:t>#39-01-2080 8 CKT RCPT HOUSING (motor wires)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Making these connectors is another tutorial altogether, seriously!</a:t>
            </a:r>
          </a:p>
        </p:txBody>
      </p:sp>
    </p:spTree>
    <p:extLst>
      <p:ext uri="{BB962C8B-B14F-4D97-AF65-F5344CB8AC3E}">
        <p14:creationId xmlns:p14="http://schemas.microsoft.com/office/powerpoint/2010/main" val="786405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C867F3-3438-443F-9410-7146E2967FF1}"/>
              </a:ext>
            </a:extLst>
          </p:cNvPr>
          <p:cNvSpPr txBox="1"/>
          <p:nvPr/>
        </p:nvSpPr>
        <p:spPr>
          <a:xfrm>
            <a:off x="250157" y="0"/>
            <a:ext cx="9958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The SETUP: MOTOR DRIVER: DIP switches</a:t>
            </a:r>
          </a:p>
        </p:txBody>
      </p:sp>
      <p:pic>
        <p:nvPicPr>
          <p:cNvPr id="4" name="Picture 3" descr="A picture containing text, sitting, table, computer&#10;&#10;Description automatically generated">
            <a:extLst>
              <a:ext uri="{FF2B5EF4-FFF2-40B4-BE49-F238E27FC236}">
                <a16:creationId xmlns:a16="http://schemas.microsoft.com/office/drawing/2014/main" id="{37190743-1CC6-4946-A8F1-E955C44631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4" t="29649" r="8091" b="20642"/>
          <a:stretch/>
        </p:blipFill>
        <p:spPr>
          <a:xfrm rot="5400000">
            <a:off x="-835496" y="1955663"/>
            <a:ext cx="5765178" cy="3593874"/>
          </a:xfrm>
          <a:prstGeom prst="rect">
            <a:avLst/>
          </a:prstGeom>
        </p:spPr>
      </p:pic>
      <p:pic>
        <p:nvPicPr>
          <p:cNvPr id="6" name="Picture 5" descr="A circuit board&#10;&#10;Description automatically generated">
            <a:extLst>
              <a:ext uri="{FF2B5EF4-FFF2-40B4-BE49-F238E27FC236}">
                <a16:creationId xmlns:a16="http://schemas.microsoft.com/office/drawing/2014/main" id="{D2DC16C9-D944-448A-9AF2-9008421C31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9" t="46861" r="46570" b="35275"/>
          <a:stretch/>
        </p:blipFill>
        <p:spPr>
          <a:xfrm>
            <a:off x="4154749" y="941031"/>
            <a:ext cx="4438835" cy="39776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F98E48-55C4-4758-95BD-8531CBFE0C9C}"/>
              </a:ext>
            </a:extLst>
          </p:cNvPr>
          <p:cNvSpPr txBox="1"/>
          <p:nvPr/>
        </p:nvSpPr>
        <p:spPr>
          <a:xfrm>
            <a:off x="4456590" y="5255581"/>
            <a:ext cx="68446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 peak </a:t>
            </a:r>
            <a:r>
              <a:rPr lang="en-US" dirty="0" err="1"/>
              <a:t>currect</a:t>
            </a:r>
            <a:r>
              <a:rPr lang="en-US" dirty="0"/>
              <a:t> and Pulses/rev (</a:t>
            </a:r>
            <a:r>
              <a:rPr lang="en-US" dirty="0" err="1"/>
              <a:t>microstepping</a:t>
            </a:r>
            <a:r>
              <a:rPr lang="en-US" dirty="0"/>
              <a:t>)</a:t>
            </a:r>
          </a:p>
          <a:p>
            <a:r>
              <a:rPr lang="en-US" dirty="0"/>
              <a:t>SW=4 hold current (ON = full current)</a:t>
            </a:r>
          </a:p>
          <a:p>
            <a:r>
              <a:rPr lang="en-US" dirty="0"/>
              <a:t>SW1-3 = ON/ON/OFF = 2.84A peak current of motor closest to </a:t>
            </a:r>
            <a:r>
              <a:rPr lang="en-US" dirty="0" err="1"/>
              <a:t>powermax</a:t>
            </a:r>
            <a:r>
              <a:rPr lang="en-US" dirty="0"/>
              <a:t> II (2.8A)</a:t>
            </a:r>
          </a:p>
          <a:p>
            <a:r>
              <a:rPr lang="en-US" dirty="0"/>
              <a:t>SW5-8 = OFF/ON/ON/ON, 400 pulses/rev for highest accuracy</a:t>
            </a:r>
          </a:p>
        </p:txBody>
      </p:sp>
    </p:spTree>
    <p:extLst>
      <p:ext uri="{BB962C8B-B14F-4D97-AF65-F5344CB8AC3E}">
        <p14:creationId xmlns:p14="http://schemas.microsoft.com/office/powerpoint/2010/main" val="2065426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F38971-5145-45E4-8337-19F4015E3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33" y="1386201"/>
            <a:ext cx="11254227" cy="30964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676FC2-D8B6-4550-B5F3-621D90B39E56}"/>
              </a:ext>
            </a:extLst>
          </p:cNvPr>
          <p:cNvSpPr txBox="1"/>
          <p:nvPr/>
        </p:nvSpPr>
        <p:spPr>
          <a:xfrm>
            <a:off x="866774" y="789152"/>
            <a:ext cx="10868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supply is a safer alternative to the one I used.</a:t>
            </a:r>
          </a:p>
          <a:p>
            <a:r>
              <a:rPr lang="en-US" dirty="0"/>
              <a:t>The barrel jack fits into the adapter which breaks out +/- which would go to the </a:t>
            </a:r>
            <a:r>
              <a:rPr lang="en-US" b="1" i="1" dirty="0">
                <a:solidFill>
                  <a:srgbClr val="FF0000"/>
                </a:solidFill>
              </a:rPr>
              <a:t>motor driver </a:t>
            </a:r>
            <a:r>
              <a:rPr lang="en-US" dirty="0"/>
              <a:t>DC+ and DC- terminals.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7D690D-5931-4A9C-8A31-108D1287A3B5}"/>
              </a:ext>
            </a:extLst>
          </p:cNvPr>
          <p:cNvSpPr txBox="1"/>
          <p:nvPr/>
        </p:nvSpPr>
        <p:spPr>
          <a:xfrm>
            <a:off x="866774" y="4776186"/>
            <a:ext cx="8552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safer in the sense that you aren’t working on terminals meant for 120VAC (instead direct plug to wall), BUT it can still put out 5 Amps of DC @ 24V, so treat it with respect and use carefully.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2669C9-68B9-4583-9E68-821C8B30F337}"/>
              </a:ext>
            </a:extLst>
          </p:cNvPr>
          <p:cNvSpPr txBox="1"/>
          <p:nvPr/>
        </p:nvSpPr>
        <p:spPr>
          <a:xfrm>
            <a:off x="331433" y="85281"/>
            <a:ext cx="9958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The SETUP: (MOTOR) POWER SUPPLY</a:t>
            </a:r>
          </a:p>
        </p:txBody>
      </p:sp>
    </p:spTree>
    <p:extLst>
      <p:ext uri="{BB962C8B-B14F-4D97-AF65-F5344CB8AC3E}">
        <p14:creationId xmlns:p14="http://schemas.microsoft.com/office/powerpoint/2010/main" val="3308612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9756</TotalTime>
  <Words>1557</Words>
  <Application>Microsoft Office PowerPoint</Application>
  <PresentationFormat>Widescreen</PresentationFormat>
  <Paragraphs>242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Adventures in Motors and Encoders!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Adventures in Motor Encoders!</dc:title>
  <dc:creator>Ficarro, Scott B.</dc:creator>
  <cp:lastModifiedBy>Ficarro, Scott B.</cp:lastModifiedBy>
  <cp:revision>72</cp:revision>
  <dcterms:created xsi:type="dcterms:W3CDTF">2020-06-14T00:31:15Z</dcterms:created>
  <dcterms:modified xsi:type="dcterms:W3CDTF">2020-07-26T01:43:37Z</dcterms:modified>
</cp:coreProperties>
</file>