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70" r:id="rId7"/>
    <p:sldId id="272" r:id="rId8"/>
    <p:sldId id="257" r:id="rId9"/>
    <p:sldId id="273" r:id="rId10"/>
    <p:sldId id="275" r:id="rId11"/>
    <p:sldId id="27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DED1-F752-4407-B994-E33428E3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0AA80-6742-4C2E-BD97-6456523BC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E74BE-B182-44DD-9AA1-25902BC3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C035-8221-45F0-95BC-03B73BD9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9530E-77E3-4BD2-912D-B11A4BE4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0275-6B3A-4E9B-9D5F-569D6729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6944A-17EB-4C42-964B-1317702C3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01DB0-215B-4657-A9C7-9390548E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21826-9F29-4DA1-BB7D-F235B562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5985C-D477-462D-9091-963ABD58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9D7E-D2A7-4F45-AF5C-1DAB16913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55F57-A6EB-4001-A724-CDA35D5BC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38176-B890-4042-94A8-95CA7E0B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7E917-CA3E-4052-A5ED-4CFC7178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DDB43-4165-477D-B0C7-B6E94BAB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10E6-438D-444F-8C49-AD02CCF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231A5-A08E-499B-BDCA-3DCC0AD9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5AD1-96FD-4E02-96A5-47BB487D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734EC-1300-4E31-88A0-A4F3BAB0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6C9A-2ED2-4732-ACE5-DBD9ADEE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7F42-CB2C-43EA-A630-B5845B5D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993F3-E552-4201-AAAD-2044930B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2BE20-F824-4C80-91AF-612A7C25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D4852-C2F9-4364-8124-A289500A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5ADE-20A7-4BD3-A316-6B3B34B1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EAB9-CFEA-4EC8-8686-7D4E5A34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61BB-23C7-4D11-8A4B-59AD1757B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FACFF-114D-4A63-AEE6-F6A7E0048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C7769-E00F-4118-9448-57E894B6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776F9-5114-4D4E-B04A-F65F69FF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5736-FB44-46E9-8081-EC9E0D62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6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413B-B570-4335-A76E-DAEB23A3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88757-CC8D-4611-A6BE-F62B914A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CEE25-ED14-4616-8C89-AC7BD67D0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C5F5E-8B6C-41C2-9020-DDE3B6C45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31BD4-CBA0-42AD-9804-D0E7C973E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D9A80-A246-4316-A23C-7DD06760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2851C5-D7EA-423C-B023-905F439E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C802F-C306-4FFC-88AC-897613E9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3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5528-36F7-4C70-BE37-B6FDBBDD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1B2F4-3E82-4C6F-BFE0-3013FEAF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BC901-F14B-4F6C-8DC1-67CD908C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AA6D-A2EA-4E47-8D9D-7F0B02BE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0E7BF-4FEF-45D8-B017-AAEDD301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6F44D-A9D1-48EF-B8C1-F7EF7535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52E59-63F8-4AE3-9520-5CE0F10E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7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C436-A80A-4237-AC3D-71829895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6432F-E0DD-49CA-90AE-843032F4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10ED4-14EC-4F28-A996-DFFBD7EF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34A3A-EE8A-41A1-8DE0-BD2DF0F0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6D1DD-BD82-4535-8068-89815D77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F4460-DDDF-4705-AB68-A5F085B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2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E50E-D7FD-4CF8-898E-A589FEA9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6D99B-AB6F-44A1-9885-8E4984287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5BCD0-8905-42D1-BE97-0C695549E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704A6-D12F-46CE-8759-100696FB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5DB20-6710-4EC8-8DA7-89FF274B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F8285-9646-44DA-80B9-488059E4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A2866-D65A-47F1-B01F-3F382861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C1289-7489-4AA1-8E42-52FFFFD46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54FA3-DF2F-4B63-9AF6-265BCD28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53D0-2750-4FA9-A5D5-6FD9B0EFADC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3CF16-E1F6-428C-9F43-0567E4A97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A301-5784-4B18-93C7-3888FB8C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1655-E9AD-4A2B-A6AB-3B6E24EA0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sficarro/4448a81fd21e8f0e6243771833f63a29#file-mcp23017-i2c-7seg-a5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8BEC-4034-4334-9E56-372F74573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 your mind… and IO ports!  With Microchip’s Port Expander Chip!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4910A-7635-4446-8ED2-6A2BBA195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What?  What?</a:t>
            </a:r>
          </a:p>
        </p:txBody>
      </p:sp>
    </p:spTree>
    <p:extLst>
      <p:ext uri="{BB962C8B-B14F-4D97-AF65-F5344CB8AC3E}">
        <p14:creationId xmlns:p14="http://schemas.microsoft.com/office/powerpoint/2010/main" val="171761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8D10-32D0-4949-9D32-FF0AD75D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Code: </a:t>
            </a:r>
            <a:r>
              <a:rPr lang="en-US" b="1" dirty="0">
                <a:hlinkClick r:id="rId2"/>
              </a:rPr>
              <a:t>MCP23017 I2C 7seg.a51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63781-21C8-4166-B8D7-063D713B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“MAIN”</a:t>
            </a:r>
          </a:p>
          <a:p>
            <a:pPr lvl="1"/>
            <a:r>
              <a:rPr lang="en-US" dirty="0"/>
              <a:t>For each chip (#1-Add ‘000’, #2-Add ‘001’)</a:t>
            </a:r>
          </a:p>
          <a:p>
            <a:pPr lvl="2"/>
            <a:r>
              <a:rPr lang="en-US" dirty="0"/>
              <a:t>Send ‘0’ to DIRA and DIRB to make these ports OUTPUT.</a:t>
            </a:r>
          </a:p>
          <a:p>
            <a:pPr lvl="2"/>
            <a:r>
              <a:rPr lang="en-US" dirty="0"/>
              <a:t>Send ‘0’ to GPIOA and GPIOB to initialize outputs to ‘0’ (off).</a:t>
            </a:r>
          </a:p>
          <a:p>
            <a:r>
              <a:rPr lang="en-US" dirty="0"/>
              <a:t>“MAINLOOP”</a:t>
            </a:r>
          </a:p>
          <a:p>
            <a:pPr lvl="1"/>
            <a:r>
              <a:rPr lang="en-US" dirty="0"/>
              <a:t>R3 holds current hex digit 0-F.</a:t>
            </a:r>
          </a:p>
          <a:p>
            <a:pPr lvl="1"/>
            <a:r>
              <a:rPr lang="en-US" dirty="0"/>
              <a:t>Write this to each of one of the four 7 segment displays</a:t>
            </a:r>
          </a:p>
          <a:p>
            <a:pPr lvl="1"/>
            <a:r>
              <a:rPr lang="en-US" dirty="0"/>
              <a:t>Increment, reset counter when reaches “10”.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0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718B0-5FD1-41D0-8AE8-EC3506E066BA}"/>
              </a:ext>
            </a:extLst>
          </p:cNvPr>
          <p:cNvSpPr txBox="1"/>
          <p:nvPr/>
        </p:nvSpPr>
        <p:spPr>
          <a:xfrm>
            <a:off x="828675" y="371475"/>
            <a:ext cx="7267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Wiring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50B6F-D7CB-48D3-956D-8F857E9655FC}"/>
              </a:ext>
            </a:extLst>
          </p:cNvPr>
          <p:cNvSpPr/>
          <p:nvPr/>
        </p:nvSpPr>
        <p:spPr>
          <a:xfrm>
            <a:off x="1638300" y="16001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‘8051</a:t>
            </a:r>
          </a:p>
          <a:p>
            <a:endParaRPr lang="en-US" dirty="0"/>
          </a:p>
          <a:p>
            <a:r>
              <a:rPr lang="en-US" dirty="0"/>
              <a:t>SCL EQU P2.0 ; clock</a:t>
            </a:r>
          </a:p>
          <a:p>
            <a:r>
              <a:rPr lang="en-US" dirty="0"/>
              <a:t>SDA EQU P2.1 ; data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A7034-DC3B-4742-A628-6049BF29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5" y="3845168"/>
            <a:ext cx="2919716" cy="18793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79F4D9-6923-4DD5-9FDA-2A1AE0460403}"/>
              </a:ext>
            </a:extLst>
          </p:cNvPr>
          <p:cNvSpPr txBox="1"/>
          <p:nvPr/>
        </p:nvSpPr>
        <p:spPr>
          <a:xfrm rot="16200000">
            <a:off x="6000404" y="2953448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62B6EB-69A8-40DA-B7BC-591ADECA8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98" t="61567"/>
          <a:stretch/>
        </p:blipFill>
        <p:spPr>
          <a:xfrm rot="5400000">
            <a:off x="5503979" y="1219978"/>
            <a:ext cx="2497539" cy="14368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19164A-2E8D-4B62-8F85-C271A799242F}"/>
              </a:ext>
            </a:extLst>
          </p:cNvPr>
          <p:cNvSpPr txBox="1"/>
          <p:nvPr/>
        </p:nvSpPr>
        <p:spPr>
          <a:xfrm rot="16200000">
            <a:off x="8699237" y="3242503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A(7)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B8EAF-F96F-49D8-87C9-AE41A6974DB5}"/>
              </a:ext>
            </a:extLst>
          </p:cNvPr>
          <p:cNvSpPr txBox="1"/>
          <p:nvPr/>
        </p:nvSpPr>
        <p:spPr>
          <a:xfrm rot="16200000">
            <a:off x="8320087" y="3266119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B(6)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8000B-208A-4F08-B389-0B5AFA201CE7}"/>
              </a:ext>
            </a:extLst>
          </p:cNvPr>
          <p:cNvSpPr txBox="1"/>
          <p:nvPr/>
        </p:nvSpPr>
        <p:spPr>
          <a:xfrm rot="16200000">
            <a:off x="7964804" y="3270781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C(4)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D2A14E-1066-490A-886F-3B4EC860178C}"/>
              </a:ext>
            </a:extLst>
          </p:cNvPr>
          <p:cNvSpPr txBox="1"/>
          <p:nvPr/>
        </p:nvSpPr>
        <p:spPr>
          <a:xfrm rot="16200000">
            <a:off x="7640268" y="3280306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AB190B-7F6B-4CB5-A5E7-34B9831323E1}"/>
              </a:ext>
            </a:extLst>
          </p:cNvPr>
          <p:cNvSpPr txBox="1"/>
          <p:nvPr/>
        </p:nvSpPr>
        <p:spPr>
          <a:xfrm rot="16200000">
            <a:off x="7332218" y="3289831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E4FB3C-3AB0-441C-A5DA-C111DBD57D99}"/>
              </a:ext>
            </a:extLst>
          </p:cNvPr>
          <p:cNvSpPr txBox="1"/>
          <p:nvPr/>
        </p:nvSpPr>
        <p:spPr>
          <a:xfrm rot="16200000">
            <a:off x="7018451" y="3289831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327E7-F35A-47F4-8C59-3D6D0D7A1EDC}"/>
              </a:ext>
            </a:extLst>
          </p:cNvPr>
          <p:cNvSpPr txBox="1"/>
          <p:nvPr/>
        </p:nvSpPr>
        <p:spPr>
          <a:xfrm rot="16200000">
            <a:off x="6713252" y="3298109"/>
            <a:ext cx="82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G(10)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654760-F469-4DBA-B5E8-BD8440C25855}"/>
              </a:ext>
            </a:extLst>
          </p:cNvPr>
          <p:cNvCxnSpPr>
            <a:cxnSpLocks/>
          </p:cNvCxnSpPr>
          <p:nvPr/>
        </p:nvCxnSpPr>
        <p:spPr>
          <a:xfrm flipV="1">
            <a:off x="7471158" y="1862187"/>
            <a:ext cx="58344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DD6E91D-F97F-4248-99C8-6B675D2A938C}"/>
              </a:ext>
            </a:extLst>
          </p:cNvPr>
          <p:cNvSpPr/>
          <p:nvPr/>
        </p:nvSpPr>
        <p:spPr>
          <a:xfrm>
            <a:off x="8054605" y="1676400"/>
            <a:ext cx="1116514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CB37FA-7BE0-4294-A835-CB1E03AFA04C}"/>
              </a:ext>
            </a:extLst>
          </p:cNvPr>
          <p:cNvSpPr txBox="1"/>
          <p:nvPr/>
        </p:nvSpPr>
        <p:spPr>
          <a:xfrm>
            <a:off x="8292999" y="1666875"/>
            <a:ext cx="8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3.3k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90AE73-D044-46EE-9865-F43CBAE72E76}"/>
              </a:ext>
            </a:extLst>
          </p:cNvPr>
          <p:cNvCxnSpPr>
            <a:stCxn id="28" idx="3"/>
          </p:cNvCxnSpPr>
          <p:nvPr/>
        </p:nvCxnSpPr>
        <p:spPr>
          <a:xfrm>
            <a:off x="9175849" y="1851541"/>
            <a:ext cx="425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F83A83F-6821-42A9-839E-CE2FCA505AED}"/>
              </a:ext>
            </a:extLst>
          </p:cNvPr>
          <p:cNvSpPr txBox="1"/>
          <p:nvPr/>
        </p:nvSpPr>
        <p:spPr>
          <a:xfrm>
            <a:off x="9601200" y="1666875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81D4D9-4BB1-4058-AA8B-8ADC19BB2BF8}"/>
              </a:ext>
            </a:extLst>
          </p:cNvPr>
          <p:cNvCxnSpPr/>
          <p:nvPr/>
        </p:nvCxnSpPr>
        <p:spPr>
          <a:xfrm>
            <a:off x="9439275" y="3629025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48B156D-3C2A-40BB-AC82-D823B46D584E}"/>
              </a:ext>
            </a:extLst>
          </p:cNvPr>
          <p:cNvSpPr txBox="1"/>
          <p:nvPr/>
        </p:nvSpPr>
        <p:spPr>
          <a:xfrm>
            <a:off x="10229850" y="3429000"/>
            <a:ext cx="158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Kingbright</a:t>
            </a:r>
            <a:r>
              <a:rPr lang="en-US" dirty="0"/>
              <a:t> pins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7548DF9-9AEB-4C38-9808-77D7F946E6A9}"/>
              </a:ext>
            </a:extLst>
          </p:cNvPr>
          <p:cNvCxnSpPr/>
          <p:nvPr/>
        </p:nvCxnSpPr>
        <p:spPr>
          <a:xfrm>
            <a:off x="9410700" y="5206484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5866313-CFC2-4632-A341-7A60A2C4C4C2}"/>
              </a:ext>
            </a:extLst>
          </p:cNvPr>
          <p:cNvSpPr txBox="1"/>
          <p:nvPr/>
        </p:nvSpPr>
        <p:spPr>
          <a:xfrm>
            <a:off x="10201275" y="5006459"/>
            <a:ext cx="145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GPIO Port on </a:t>
            </a:r>
          </a:p>
          <a:p>
            <a:r>
              <a:rPr lang="en-US" dirty="0"/>
              <a:t>MCP23017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F0182E-DF58-49C8-8503-98677D2B6C74}"/>
              </a:ext>
            </a:extLst>
          </p:cNvPr>
          <p:cNvSpPr txBox="1"/>
          <p:nvPr/>
        </p:nvSpPr>
        <p:spPr>
          <a:xfrm>
            <a:off x="7849745" y="1248023"/>
            <a:ext cx="2359911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ground</a:t>
            </a:r>
          </a:p>
        </p:txBody>
      </p:sp>
    </p:spTree>
    <p:extLst>
      <p:ext uri="{BB962C8B-B14F-4D97-AF65-F5344CB8AC3E}">
        <p14:creationId xmlns:p14="http://schemas.microsoft.com/office/powerpoint/2010/main" val="231002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2C45F2FE-0DCA-494C-814D-93DAB6D3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63638" cy="4922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FE74E7-FEFE-47DD-A40B-8BE3FE3CC6F0}"/>
              </a:ext>
            </a:extLst>
          </p:cNvPr>
          <p:cNvSpPr txBox="1"/>
          <p:nvPr/>
        </p:nvSpPr>
        <p:spPr>
          <a:xfrm>
            <a:off x="6753225" y="419100"/>
            <a:ext cx="527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C8051F10 uses two MCP23017 to control 4 7-seg displays.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11240-EC98-41A7-95AA-94F26FC15641}"/>
              </a:ext>
            </a:extLst>
          </p:cNvPr>
          <p:cNvSpPr txBox="1"/>
          <p:nvPr/>
        </p:nvSpPr>
        <p:spPr>
          <a:xfrm>
            <a:off x="352425" y="5114925"/>
            <a:ext cx="1101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Future tutorials will show pin reading (input) and interrupt configuration!</a:t>
            </a:r>
          </a:p>
        </p:txBody>
      </p:sp>
    </p:spTree>
    <p:extLst>
      <p:ext uri="{BB962C8B-B14F-4D97-AF65-F5344CB8AC3E}">
        <p14:creationId xmlns:p14="http://schemas.microsoft.com/office/powerpoint/2010/main" val="401334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BEF14-9225-4D4C-A466-0DD0F6247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925" y="2655093"/>
            <a:ext cx="6715470" cy="3402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3BE9B-ED4A-45A1-A276-67E1B4C2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2851150"/>
            <a:ext cx="3571875" cy="3009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EF195-FBD7-4C1E-86CA-59D0FCC4B0F8}"/>
              </a:ext>
            </a:extLst>
          </p:cNvPr>
          <p:cNvSpPr txBox="1"/>
          <p:nvPr/>
        </p:nvSpPr>
        <p:spPr>
          <a:xfrm>
            <a:off x="1083075" y="385395"/>
            <a:ext cx="9729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 MCP23017 gives you 2 extra 8 bit ports – useful for pin hungry devices like 7 seg displays and LCDs – 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MCP23017 = configured using I2C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MCP23S17 = configured using SPI</a:t>
            </a:r>
          </a:p>
        </p:txBody>
      </p:sp>
    </p:spTree>
    <p:extLst>
      <p:ext uri="{BB962C8B-B14F-4D97-AF65-F5344CB8AC3E}">
        <p14:creationId xmlns:p14="http://schemas.microsoft.com/office/powerpoint/2010/main" val="3067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8DC99-E654-405D-9C0C-E9A47ADE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3" y="235410"/>
            <a:ext cx="5437651" cy="61455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400D6-4BD1-4C94-ABDA-D3CC6B3F051E}"/>
              </a:ext>
            </a:extLst>
          </p:cNvPr>
          <p:cNvSpPr/>
          <p:nvPr/>
        </p:nvSpPr>
        <p:spPr>
          <a:xfrm>
            <a:off x="1590261" y="1299232"/>
            <a:ext cx="1366210" cy="16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A511B-07A6-40C8-9F91-2768D7DEF9D1}"/>
              </a:ext>
            </a:extLst>
          </p:cNvPr>
          <p:cNvSpPr/>
          <p:nvPr/>
        </p:nvSpPr>
        <p:spPr>
          <a:xfrm>
            <a:off x="1590261" y="4789635"/>
            <a:ext cx="1366210" cy="1655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735CF-92A3-46B0-B4CE-5EFB59D3A2FC}"/>
              </a:ext>
            </a:extLst>
          </p:cNvPr>
          <p:cNvSpPr txBox="1"/>
          <p:nvPr/>
        </p:nvSpPr>
        <p:spPr>
          <a:xfrm>
            <a:off x="1775534" y="887767"/>
            <a:ext cx="9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C7315-5C1D-4D99-AFEC-1EA1A8778BE7}"/>
              </a:ext>
            </a:extLst>
          </p:cNvPr>
          <p:cNvSpPr txBox="1"/>
          <p:nvPr/>
        </p:nvSpPr>
        <p:spPr>
          <a:xfrm>
            <a:off x="1679359" y="4955222"/>
            <a:ext cx="96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FFA66-61ED-4B3D-BA80-17E6FB8E9188}"/>
              </a:ext>
            </a:extLst>
          </p:cNvPr>
          <p:cNvSpPr txBox="1"/>
          <p:nvPr/>
        </p:nvSpPr>
        <p:spPr>
          <a:xfrm>
            <a:off x="4196179" y="790112"/>
            <a:ext cx="379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A0, A1, A2 set address, here ‘000’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18351-E73E-4E4A-9A62-8637C8B9C328}"/>
              </a:ext>
            </a:extLst>
          </p:cNvPr>
          <p:cNvSpPr txBox="1"/>
          <p:nvPr/>
        </p:nvSpPr>
        <p:spPr>
          <a:xfrm>
            <a:off x="4196179" y="235410"/>
            <a:ext cx="18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Reset* Active Low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71E7C-2C4C-4884-B56C-CF0235636F00}"/>
              </a:ext>
            </a:extLst>
          </p:cNvPr>
          <p:cNvSpPr/>
          <p:nvPr/>
        </p:nvSpPr>
        <p:spPr>
          <a:xfrm>
            <a:off x="3604334" y="4789635"/>
            <a:ext cx="284085" cy="165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EA27A8-F07C-4B4C-A418-D29DAACEE535}"/>
              </a:ext>
            </a:extLst>
          </p:cNvPr>
          <p:cNvSpPr txBox="1"/>
          <p:nvPr/>
        </p:nvSpPr>
        <p:spPr>
          <a:xfrm>
            <a:off x="3635395" y="4928872"/>
            <a:ext cx="25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I2C pins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EBD8AC-38B0-4361-A8EE-2800EA6A8F63}"/>
              </a:ext>
            </a:extLst>
          </p:cNvPr>
          <p:cNvSpPr/>
          <p:nvPr/>
        </p:nvSpPr>
        <p:spPr>
          <a:xfrm>
            <a:off x="3067060" y="1299232"/>
            <a:ext cx="284085" cy="1655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1A0B4-1B70-4B9B-BFC2-42ADDC42890B}"/>
              </a:ext>
            </a:extLst>
          </p:cNvPr>
          <p:cNvSpPr txBox="1"/>
          <p:nvPr/>
        </p:nvSpPr>
        <p:spPr>
          <a:xfrm rot="16200000">
            <a:off x="1842032" y="-243718"/>
            <a:ext cx="271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CA71B-3BCB-4393-A8AA-31893704E230}"/>
              </a:ext>
            </a:extLst>
          </p:cNvPr>
          <p:cNvSpPr txBox="1"/>
          <p:nvPr/>
        </p:nvSpPr>
        <p:spPr>
          <a:xfrm>
            <a:off x="6435990" y="1881631"/>
            <a:ext cx="4067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Simple operation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A0, A1, A2 GND = Address 0</a:t>
            </a:r>
          </a:p>
          <a:p>
            <a:r>
              <a:rPr lang="en-US" b="1" dirty="0">
                <a:solidFill>
                  <a:srgbClr val="FF0000"/>
                </a:solidFill>
              </a:rPr>
              <a:t>Reset = 5V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VSS = GND</a:t>
            </a:r>
          </a:p>
          <a:p>
            <a:r>
              <a:rPr lang="en-US" b="1" dirty="0">
                <a:solidFill>
                  <a:srgbClr val="FF0000"/>
                </a:solidFill>
              </a:rPr>
              <a:t>VDD = 5V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I2C pins connect to your microcontroller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05C00D-597D-47E2-AB0E-CAA52851079E}"/>
              </a:ext>
            </a:extLst>
          </p:cNvPr>
          <p:cNvCxnSpPr/>
          <p:nvPr/>
        </p:nvCxnSpPr>
        <p:spPr>
          <a:xfrm>
            <a:off x="7603435" y="983974"/>
            <a:ext cx="536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3567B9-9A0D-44B3-925E-2D3FF5D48019}"/>
              </a:ext>
            </a:extLst>
          </p:cNvPr>
          <p:cNvSpPr txBox="1"/>
          <p:nvPr/>
        </p:nvSpPr>
        <p:spPr>
          <a:xfrm>
            <a:off x="8398276" y="683581"/>
            <a:ext cx="2583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up to 8 unique chips on one bus!  That’s 16 8-bit ports!</a:t>
            </a:r>
          </a:p>
        </p:txBody>
      </p:sp>
    </p:spTree>
    <p:extLst>
      <p:ext uri="{BB962C8B-B14F-4D97-AF65-F5344CB8AC3E}">
        <p14:creationId xmlns:p14="http://schemas.microsoft.com/office/powerpoint/2010/main" val="30950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4477-FE96-4133-A520-259A0BED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ICON REGISTER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47E21-6696-4BF2-A298-C05E0C48AD1C}"/>
              </a:ext>
            </a:extLst>
          </p:cNvPr>
          <p:cNvSpPr/>
          <p:nvPr/>
        </p:nvSpPr>
        <p:spPr>
          <a:xfrm>
            <a:off x="5687483" y="4104861"/>
            <a:ext cx="383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IODIR = Direction; 1 = input, 0 =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C96FA-9D3F-4C61-9779-C7A96F09BFCD}"/>
              </a:ext>
            </a:extLst>
          </p:cNvPr>
          <p:cNvSpPr txBox="1"/>
          <p:nvPr/>
        </p:nvSpPr>
        <p:spPr>
          <a:xfrm>
            <a:off x="480884" y="1661766"/>
            <a:ext cx="11230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UP: When the chip first powers up, an important register, ICON (I/O Configuration Register), has a “BANK” bit set to 0 (Bank 0).  This allows flexibility in how the chip’s registers are addressed.  For example, if ICON.BANK = 0, the input/output states (“IODIR”) of PORTS A and B are set by writing to MCP23017 address 00h and 01h.  If you’d rather all A registers are grouped together 00h-0Fh then you can set ICON.BANK = 1.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8C9C0-352E-4400-B896-22A942DBA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530"/>
          <a:stretch/>
        </p:blipFill>
        <p:spPr>
          <a:xfrm>
            <a:off x="838200" y="3430717"/>
            <a:ext cx="4638675" cy="14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4477-FE96-4133-A520-259A0BED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the MCP23017 for simple output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547E21-6696-4BF2-A298-C05E0C48AD1C}"/>
              </a:ext>
            </a:extLst>
          </p:cNvPr>
          <p:cNvSpPr/>
          <p:nvPr/>
        </p:nvSpPr>
        <p:spPr>
          <a:xfrm>
            <a:off x="2948274" y="4226031"/>
            <a:ext cx="383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IODIR = Direction; 1 = input, 0 =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2917E-21A6-4E89-BD94-F830A5570031}"/>
              </a:ext>
            </a:extLst>
          </p:cNvPr>
          <p:cNvSpPr txBox="1"/>
          <p:nvPr/>
        </p:nvSpPr>
        <p:spPr>
          <a:xfrm>
            <a:off x="362466" y="5002596"/>
            <a:ext cx="943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configuring both ports to output requires setting  IODIR A and B to ‘0’.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15785-AAC1-46E1-9E28-A02062DAD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523"/>
          <a:stretch/>
        </p:blipFill>
        <p:spPr>
          <a:xfrm>
            <a:off x="329771" y="2746889"/>
            <a:ext cx="9629775" cy="136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65FD-700F-420B-88FD-173BB98AECF3}"/>
              </a:ext>
            </a:extLst>
          </p:cNvPr>
          <p:cNvSpPr txBox="1"/>
          <p:nvPr/>
        </p:nvSpPr>
        <p:spPr>
          <a:xfrm>
            <a:off x="370703" y="1532238"/>
            <a:ext cx="1016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chip powers up, IODIR registers are set to ‘1111 1111’, i.e. both ports are set for input.</a:t>
            </a:r>
          </a:p>
        </p:txBody>
      </p:sp>
    </p:spTree>
    <p:extLst>
      <p:ext uri="{BB962C8B-B14F-4D97-AF65-F5344CB8AC3E}">
        <p14:creationId xmlns:p14="http://schemas.microsoft.com/office/powerpoint/2010/main" val="140509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F655-6991-4539-B95B-54C53B2207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Configuring the MCP23017 for simple output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B8BFFC-8C8E-4EDE-BEF6-AA641362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9" y="1047557"/>
            <a:ext cx="7548434" cy="2349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ECA43-7E72-45B7-935A-06EECD404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80" t="10698" r="15644" b="80508"/>
          <a:stretch/>
        </p:blipFill>
        <p:spPr>
          <a:xfrm>
            <a:off x="0" y="3735477"/>
            <a:ext cx="7150868" cy="487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9E1132-4D3D-4D06-9888-BE0D670C15A4}"/>
              </a:ext>
            </a:extLst>
          </p:cNvPr>
          <p:cNvSpPr txBox="1"/>
          <p:nvPr/>
        </p:nvSpPr>
        <p:spPr>
          <a:xfrm>
            <a:off x="5077083" y="415959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	           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74426-A236-461B-8069-891C75222C92}"/>
              </a:ext>
            </a:extLst>
          </p:cNvPr>
          <p:cNvSpPr txBox="1"/>
          <p:nvPr/>
        </p:nvSpPr>
        <p:spPr>
          <a:xfrm>
            <a:off x="174539" y="3221088"/>
            <a:ext cx="1061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configuring both ports for output requires: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2696D-32F4-4272-AE7F-76ADE6ACD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318" y="5431815"/>
            <a:ext cx="4105275" cy="52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D8F2A-6ED8-46A7-BF30-8EED6179D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7" y="4672650"/>
            <a:ext cx="2533650" cy="17907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74178C-169E-4105-BD66-C07D5AEC4D08}"/>
              </a:ext>
            </a:extLst>
          </p:cNvPr>
          <p:cNvCxnSpPr/>
          <p:nvPr/>
        </p:nvCxnSpPr>
        <p:spPr>
          <a:xfrm>
            <a:off x="1804086" y="5078627"/>
            <a:ext cx="605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8CB62A-B779-41A9-B1CA-2B66C6D885DD}"/>
              </a:ext>
            </a:extLst>
          </p:cNvPr>
          <p:cNvCxnSpPr/>
          <p:nvPr/>
        </p:nvCxnSpPr>
        <p:spPr>
          <a:xfrm flipV="1">
            <a:off x="2432115" y="4159595"/>
            <a:ext cx="0" cy="902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C791DD-D24D-43B4-8A11-9F5F979923F1}"/>
              </a:ext>
            </a:extLst>
          </p:cNvPr>
          <p:cNvCxnSpPr/>
          <p:nvPr/>
        </p:nvCxnSpPr>
        <p:spPr>
          <a:xfrm flipV="1">
            <a:off x="5637229" y="4159595"/>
            <a:ext cx="0" cy="1272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2386DF-BA4A-445D-BDDF-AAA76975D08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575434" y="5693752"/>
            <a:ext cx="18518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66C912-690D-4BDF-B745-D999A80B5361}"/>
              </a:ext>
            </a:extLst>
          </p:cNvPr>
          <p:cNvCxnSpPr>
            <a:endCxn id="4" idx="2"/>
          </p:cNvCxnSpPr>
          <p:nvPr/>
        </p:nvCxnSpPr>
        <p:spPr>
          <a:xfrm flipV="1">
            <a:off x="3575434" y="4223312"/>
            <a:ext cx="0" cy="147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D46BAC9-97EF-4FAE-BAC2-214EEA536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318" y="6122672"/>
            <a:ext cx="4191000" cy="4953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78F3E2-BC15-4BED-B9AA-5929B1A144D8}"/>
              </a:ext>
            </a:extLst>
          </p:cNvPr>
          <p:cNvCxnSpPr>
            <a:stCxn id="21" idx="1"/>
          </p:cNvCxnSpPr>
          <p:nvPr/>
        </p:nvCxnSpPr>
        <p:spPr>
          <a:xfrm flipH="1">
            <a:off x="3575434" y="6370322"/>
            <a:ext cx="1851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D60D4FB-53B1-4C95-BFBB-5BEE7DEE08CC}"/>
              </a:ext>
            </a:extLst>
          </p:cNvPr>
          <p:cNvCxnSpPr/>
          <p:nvPr/>
        </p:nvCxnSpPr>
        <p:spPr>
          <a:xfrm flipV="1">
            <a:off x="3575434" y="5693752"/>
            <a:ext cx="0" cy="676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CC6895F-F801-4F1D-9508-C6E4846C52DC}"/>
              </a:ext>
            </a:extLst>
          </p:cNvPr>
          <p:cNvSpPr txBox="1"/>
          <p:nvPr/>
        </p:nvSpPr>
        <p:spPr>
          <a:xfrm>
            <a:off x="8180173" y="1544595"/>
            <a:ext cx="3435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I2C Interfacing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1BE71B-76EC-47FF-80FF-6B9F1A29DE21}"/>
              </a:ext>
            </a:extLst>
          </p:cNvPr>
          <p:cNvSpPr txBox="1"/>
          <p:nvPr/>
        </p:nvSpPr>
        <p:spPr>
          <a:xfrm>
            <a:off x="8093676" y="3397264"/>
            <a:ext cx="282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= 0, read =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30BB64-1010-416C-A215-9245ED64B9E0}"/>
              </a:ext>
            </a:extLst>
          </p:cNvPr>
          <p:cNvSpPr txBox="1"/>
          <p:nvPr/>
        </p:nvSpPr>
        <p:spPr>
          <a:xfrm>
            <a:off x="951470" y="4159595"/>
            <a:ext cx="112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60381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CD047-B47D-4A75-BE50-443BA82B2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912"/>
          <a:stretch/>
        </p:blipFill>
        <p:spPr>
          <a:xfrm>
            <a:off x="111210" y="1002957"/>
            <a:ext cx="4638675" cy="887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4EA6C9-740D-41AF-90A6-A7602EDE3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82508" r="3391" b="10750"/>
          <a:stretch/>
        </p:blipFill>
        <p:spPr>
          <a:xfrm>
            <a:off x="261936" y="1890584"/>
            <a:ext cx="4337222" cy="4572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DB4E9-8B37-4167-BD6F-590284C3FFB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Configuring the MCP23017 for simple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96C6C-3CEA-41EE-9F39-7099D70C0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771" y="4822867"/>
            <a:ext cx="4610100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39D8C-EBC8-4E08-A7B3-B1ECDE2F5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6" y="4702175"/>
            <a:ext cx="253365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E43EF-5B58-4B78-A82A-FD7CEEF16B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80" t="10698" r="15644" b="80508"/>
          <a:stretch/>
        </p:blipFill>
        <p:spPr>
          <a:xfrm>
            <a:off x="617838" y="2525025"/>
            <a:ext cx="7150868" cy="48783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C7C727-D18A-4030-AF09-0B019FB26C61}"/>
              </a:ext>
            </a:extLst>
          </p:cNvPr>
          <p:cNvCxnSpPr/>
          <p:nvPr/>
        </p:nvCxnSpPr>
        <p:spPr>
          <a:xfrm>
            <a:off x="1993005" y="5094231"/>
            <a:ext cx="939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809446-4984-446F-A3F0-24DA7586F64F}"/>
              </a:ext>
            </a:extLst>
          </p:cNvPr>
          <p:cNvCxnSpPr/>
          <p:nvPr/>
        </p:nvCxnSpPr>
        <p:spPr>
          <a:xfrm flipV="1">
            <a:off x="2931736" y="3031714"/>
            <a:ext cx="0" cy="207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20D818-B089-4906-89EB-B2A4D9C110A5}"/>
              </a:ext>
            </a:extLst>
          </p:cNvPr>
          <p:cNvCxnSpPr/>
          <p:nvPr/>
        </p:nvCxnSpPr>
        <p:spPr>
          <a:xfrm flipV="1">
            <a:off x="5901179" y="3012860"/>
            <a:ext cx="0" cy="181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AE1040-5B8E-4EDC-8DE0-EA6C43F48FAE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4193272" y="5084804"/>
            <a:ext cx="7344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C5B668-5728-479F-9AB6-606C11594DA5}"/>
              </a:ext>
            </a:extLst>
          </p:cNvPr>
          <p:cNvCxnSpPr>
            <a:cxnSpLocks/>
          </p:cNvCxnSpPr>
          <p:nvPr/>
        </p:nvCxnSpPr>
        <p:spPr>
          <a:xfrm flipV="1">
            <a:off x="4193272" y="3059995"/>
            <a:ext cx="0" cy="2009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F85BD2D-E20D-4A8B-BD06-FF6807601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871" y="5649739"/>
            <a:ext cx="4533900" cy="4953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DFA210-F0E1-4903-A978-8D2BB09D4D8E}"/>
              </a:ext>
            </a:extLst>
          </p:cNvPr>
          <p:cNvCxnSpPr>
            <a:stCxn id="20" idx="1"/>
          </p:cNvCxnSpPr>
          <p:nvPr/>
        </p:nvCxnSpPr>
        <p:spPr>
          <a:xfrm flipH="1">
            <a:off x="4193272" y="5897389"/>
            <a:ext cx="772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D53CC2-2D32-47E8-8500-42EEABFFAF2A}"/>
              </a:ext>
            </a:extLst>
          </p:cNvPr>
          <p:cNvCxnSpPr/>
          <p:nvPr/>
        </p:nvCxnSpPr>
        <p:spPr>
          <a:xfrm flipV="1">
            <a:off x="4193272" y="5069898"/>
            <a:ext cx="0" cy="82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127B78-9497-4F26-A16E-0A4D16C6E5CF}"/>
              </a:ext>
            </a:extLst>
          </p:cNvPr>
          <p:cNvSpPr txBox="1"/>
          <p:nvPr/>
        </p:nvSpPr>
        <p:spPr>
          <a:xfrm>
            <a:off x="8180173" y="1544595"/>
            <a:ext cx="3435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I2C Interfacing</a:t>
            </a:r>
          </a:p>
        </p:txBody>
      </p:sp>
    </p:spTree>
    <p:extLst>
      <p:ext uri="{BB962C8B-B14F-4D97-AF65-F5344CB8AC3E}">
        <p14:creationId xmlns:p14="http://schemas.microsoft.com/office/powerpoint/2010/main" val="368838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E464D7-BDF2-4B7E-9C62-6CCEDABF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0" t="18858" r="59662" b="43188"/>
          <a:stretch/>
        </p:blipFill>
        <p:spPr>
          <a:xfrm>
            <a:off x="5496818" y="4799720"/>
            <a:ext cx="1046375" cy="14189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8C39EA-6A86-4F9A-A3E9-167EBC3A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5" y="1015493"/>
            <a:ext cx="2400300" cy="229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285F2-11EC-4AA1-A375-B71CB28D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934" y="924268"/>
            <a:ext cx="4524375" cy="37384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C16543-4906-4A78-9FB0-BBDCC062930E}"/>
              </a:ext>
            </a:extLst>
          </p:cNvPr>
          <p:cNvSpPr/>
          <p:nvPr/>
        </p:nvSpPr>
        <p:spPr>
          <a:xfrm>
            <a:off x="616634" y="3180010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754-1467-5-ND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50715-A75C-4DD1-AFCA-8942DD71AA25}"/>
              </a:ext>
            </a:extLst>
          </p:cNvPr>
          <p:cNvSpPr txBox="1"/>
          <p:nvPr/>
        </p:nvSpPr>
        <p:spPr>
          <a:xfrm>
            <a:off x="447933" y="245097"/>
            <a:ext cx="1042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Interfacing with a 7-segment display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8062DC-58A6-4270-BB07-D79E364AF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36903"/>
              </p:ext>
            </p:extLst>
          </p:nvPr>
        </p:nvGraphicFramePr>
        <p:xfrm>
          <a:off x="7902928" y="334455"/>
          <a:ext cx="40259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08282448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90409016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391685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447529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53213897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a,b,c,d,e,f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00111111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9685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b,c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00000110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27888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a,b,g,e,d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7,6,10,1,2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01011011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6367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a,b,g,c,d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7,6,10,4,2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01001111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70393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f,g,b,c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9,10,6,4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01100110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0828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a,f,g,c,d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7,9,10,4,2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01101101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70164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a,f,g,e,c,d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7,9,10,1,4,2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01111101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41511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a,b,c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7,6,4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00000111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4311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a,f,b,g,e,d,c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7,9,6,10,1,2,4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01111111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53353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a,f,b,g,c,d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7,9,6,10,4,2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01101111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52702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a,f,b,g,e,c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7,9,6,10,1,c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01110111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311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f,g,e,c,d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9,10,1,4,2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01111100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7172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a,f,e,d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7,9,1,2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00111001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80956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b,g,e,c,d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6,10,1,4,2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01011110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0414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a,f,g,e,d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7,9,10,1,2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01111001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6613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a,f,g,e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7,9,10,1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01110001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8754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9672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9203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0-0-0-0-0-0-0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01977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g-f-e-d-c-b-a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42183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C6A627-B814-4E96-860E-700EFC4BC4E3}"/>
              </a:ext>
            </a:extLst>
          </p:cNvPr>
          <p:cNvSpPr txBox="1"/>
          <p:nvPr/>
        </p:nvSpPr>
        <p:spPr>
          <a:xfrm>
            <a:off x="7714392" y="4397800"/>
            <a:ext cx="3937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Coded port pins as shown in above table; these codes will produce the character in the left column.  For example, to make a ‘1’ requires lighting ‘b’ and ‘c’ segments, or sending ‘00000110’.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8090B-AD87-44E3-9397-10CEEBC0D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0" t="18858" r="59662" b="43188"/>
          <a:stretch/>
        </p:blipFill>
        <p:spPr>
          <a:xfrm>
            <a:off x="4155996" y="4799679"/>
            <a:ext cx="1046375" cy="1418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7FD0F7-1315-4D37-8221-A61FA0FC8DA8}"/>
              </a:ext>
            </a:extLst>
          </p:cNvPr>
          <p:cNvCxnSpPr/>
          <p:nvPr/>
        </p:nvCxnSpPr>
        <p:spPr>
          <a:xfrm flipV="1">
            <a:off x="6237702" y="4967824"/>
            <a:ext cx="124985" cy="509047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829382-B145-4312-9E47-6C79E371308E}"/>
              </a:ext>
            </a:extLst>
          </p:cNvPr>
          <p:cNvCxnSpPr/>
          <p:nvPr/>
        </p:nvCxnSpPr>
        <p:spPr>
          <a:xfrm flipV="1">
            <a:off x="6096000" y="5509185"/>
            <a:ext cx="124985" cy="509047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5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4B80E-AFBE-4969-8E30-51836D482296}"/>
              </a:ext>
            </a:extLst>
          </p:cNvPr>
          <p:cNvSpPr txBox="1"/>
          <p:nvPr/>
        </p:nvSpPr>
        <p:spPr>
          <a:xfrm>
            <a:off x="184886" y="245097"/>
            <a:ext cx="1042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Indexed Addressing with Program Counter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7515E-A5DB-42E8-A090-BFAA2065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7" y="1504564"/>
            <a:ext cx="5958720" cy="4078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F9C67-2D60-49D9-9DB2-899C6A9C7F2C}"/>
              </a:ext>
            </a:extLst>
          </p:cNvPr>
          <p:cNvSpPr txBox="1"/>
          <p:nvPr/>
        </p:nvSpPr>
        <p:spPr>
          <a:xfrm>
            <a:off x="6699532" y="486467"/>
            <a:ext cx="53296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function GETCODE with R3 containing the value you want to display.</a:t>
            </a:r>
          </a:p>
          <a:p>
            <a:endParaRPr lang="en-US" dirty="0"/>
          </a:p>
          <a:p>
            <a:r>
              <a:rPr lang="en-US" dirty="0"/>
              <a:t>Upon return, accumulator will be loaded with the correct code to display the character.</a:t>
            </a:r>
          </a:p>
          <a:p>
            <a:endParaRPr lang="en-US" dirty="0"/>
          </a:p>
          <a:p>
            <a:r>
              <a:rPr lang="en-US" dirty="0"/>
              <a:t>MOVC will move a byte from code or program memory to the accumulator; this mode of addressing uses the accumulator + PC as an index.  </a:t>
            </a:r>
          </a:p>
          <a:p>
            <a:endParaRPr lang="en-US" dirty="0"/>
          </a:p>
          <a:p>
            <a:r>
              <a:rPr lang="en-US" dirty="0"/>
              <a:t>When MOVC instruction is executed, PC will point to RET; to skip past this and access correct element from the data table, pointer needs to be incremented by ‘1’ (ADD A, #01).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154485-18EE-423A-8129-459712145C13}"/>
              </a:ext>
            </a:extLst>
          </p:cNvPr>
          <p:cNvCxnSpPr/>
          <p:nvPr/>
        </p:nvCxnSpPr>
        <p:spPr>
          <a:xfrm flipH="1">
            <a:off x="2674177" y="2588843"/>
            <a:ext cx="7810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762346-4AAC-477C-AE42-D895D4B56A7B}"/>
              </a:ext>
            </a:extLst>
          </p:cNvPr>
          <p:cNvSpPr txBox="1"/>
          <p:nvPr/>
        </p:nvSpPr>
        <p:spPr>
          <a:xfrm>
            <a:off x="3636202" y="2379293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PC+1 points here when exec MOVC instruction.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060EB-0549-4B9D-BF60-76C407ADE66B}"/>
              </a:ext>
            </a:extLst>
          </p:cNvPr>
          <p:cNvSpPr/>
          <p:nvPr/>
        </p:nvSpPr>
        <p:spPr>
          <a:xfrm>
            <a:off x="6712058" y="4462148"/>
            <a:ext cx="5162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So, calling GETCODE with R3 = 1:  </a:t>
            </a:r>
          </a:p>
          <a:p>
            <a:endParaRPr lang="en-US" dirty="0"/>
          </a:p>
          <a:p>
            <a:r>
              <a:rPr lang="en-US" dirty="0"/>
              <a:t>MOV A, R3 </a:t>
            </a:r>
            <a:r>
              <a:rPr lang="en-US" dirty="0">
                <a:sym typeface="Wingdings" panose="05000000000000000000" pitchFamily="2" charset="2"/>
              </a:rPr>
              <a:t> Loads Acc with 1.</a:t>
            </a:r>
          </a:p>
          <a:p>
            <a:r>
              <a:rPr lang="en-US" dirty="0">
                <a:sym typeface="Wingdings" panose="05000000000000000000" pitchFamily="2" charset="2"/>
              </a:rPr>
              <a:t>ADD A, #01  increments ACC so @A+PC skips ‘RET’</a:t>
            </a:r>
          </a:p>
          <a:p>
            <a:r>
              <a:rPr lang="en-US" dirty="0">
                <a:sym typeface="Wingdings" panose="05000000000000000000" pitchFamily="2" charset="2"/>
              </a:rPr>
              <a:t>MOVC A, @A+PC  If A originally loaded with ‘1’, will increment to ‘2’, now @A+PC skips to the 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element of the data table (‘0000110’) which codes for ‘1’ on the 7 seg.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8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927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Expand your mind… and IO ports!  With Microchip’s Port Expander Chip!</vt:lpstr>
      <vt:lpstr>PowerPoint Presentation</vt:lpstr>
      <vt:lpstr>PowerPoint Presentation</vt:lpstr>
      <vt:lpstr>The ICON REGISTER</vt:lpstr>
      <vt:lpstr>Configuring the MCP23017 for simple output</vt:lpstr>
      <vt:lpstr>PowerPoint Presentation</vt:lpstr>
      <vt:lpstr>PowerPoint Presentation</vt:lpstr>
      <vt:lpstr>PowerPoint Presentation</vt:lpstr>
      <vt:lpstr>PowerPoint Presentation</vt:lpstr>
      <vt:lpstr>Overview of Code: MCP23017 I2C 7seg.a51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 your mind… and IO ports!  With Microchip’s Port Expander Chip!</dc:title>
  <dc:creator>Ficarro, Scott B.</dc:creator>
  <cp:lastModifiedBy>Ficarro, Scott B.</cp:lastModifiedBy>
  <cp:revision>28</cp:revision>
  <dcterms:created xsi:type="dcterms:W3CDTF">2020-07-16T00:43:05Z</dcterms:created>
  <dcterms:modified xsi:type="dcterms:W3CDTF">2020-07-18T20:00:48Z</dcterms:modified>
</cp:coreProperties>
</file>