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CC39-1F24-43F8-A7E2-3A8349892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964B07-90C5-448B-9F24-EA4DF9A6B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69F2C0-C930-41CA-A047-2364256AC2A3}"/>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5" name="Footer Placeholder 4">
            <a:extLst>
              <a:ext uri="{FF2B5EF4-FFF2-40B4-BE49-F238E27FC236}">
                <a16:creationId xmlns:a16="http://schemas.microsoft.com/office/drawing/2014/main" id="{CC5141E6-1332-4234-94EA-6776D830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A49C6-61E4-4DEE-B272-8E1D39183007}"/>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323621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497A-7E20-4CA0-B682-81D2D5A9B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9529E1-3203-4ADE-98DE-20A52A65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7ABFE-F082-4F53-BD27-80FBC45F3747}"/>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5" name="Footer Placeholder 4">
            <a:extLst>
              <a:ext uri="{FF2B5EF4-FFF2-40B4-BE49-F238E27FC236}">
                <a16:creationId xmlns:a16="http://schemas.microsoft.com/office/drawing/2014/main" id="{0240E7E3-C014-433A-B8D4-4F6DDAFB9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D5D4A-88F4-4650-8774-94CF0EC51292}"/>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129324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02410-7C01-4A3F-8322-244E698ED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A092EC-95CD-41AB-854E-1B87576E4C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09C6E-D692-4E35-9656-5E82D06E2772}"/>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5" name="Footer Placeholder 4">
            <a:extLst>
              <a:ext uri="{FF2B5EF4-FFF2-40B4-BE49-F238E27FC236}">
                <a16:creationId xmlns:a16="http://schemas.microsoft.com/office/drawing/2014/main" id="{D371D8AE-5517-4BE0-809E-11E3A0B35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2540A-291A-4F08-8286-33A426B98EB0}"/>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299863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7D03-88C3-4603-AB3A-886434880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FDEF6-CF03-4B56-90AE-F79279783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60DEB-9104-4585-8D78-2D90C9D12A2C}"/>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5" name="Footer Placeholder 4">
            <a:extLst>
              <a:ext uri="{FF2B5EF4-FFF2-40B4-BE49-F238E27FC236}">
                <a16:creationId xmlns:a16="http://schemas.microsoft.com/office/drawing/2014/main" id="{7B39486E-4A2C-4597-B68D-4AD74C965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E7C44-5955-443E-B924-70442041F43C}"/>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377344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9031-4D88-49C2-9111-83089DFA5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E1C85-7EAA-4680-BFEC-C10E16F83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94015-AA6D-4BC3-A158-E3769A6D32FA}"/>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5" name="Footer Placeholder 4">
            <a:extLst>
              <a:ext uri="{FF2B5EF4-FFF2-40B4-BE49-F238E27FC236}">
                <a16:creationId xmlns:a16="http://schemas.microsoft.com/office/drawing/2014/main" id="{605DBBE7-1C89-4046-913F-37AB19293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4A6D2-E99E-4CF4-84E3-CBEC545A0E91}"/>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315931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4170-286C-437C-A2EE-D79181921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47328-BE83-437A-B99A-4675B86B5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CD5269-B0D1-42B5-A80E-770B4A96C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C1972-4BD6-4313-BCD4-D5A141CDF06C}"/>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6" name="Footer Placeholder 5">
            <a:extLst>
              <a:ext uri="{FF2B5EF4-FFF2-40B4-BE49-F238E27FC236}">
                <a16:creationId xmlns:a16="http://schemas.microsoft.com/office/drawing/2014/main" id="{4BA16871-C5E4-4BC0-BBD1-3D373F829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D802D-65D0-4E47-99D7-0ACEC15C6A12}"/>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203740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C75D-224A-49EA-9AC8-4A2B1234A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B1AE57-FCCB-4860-8DB9-F94EAC894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CC52F-3BAD-4B88-89C3-6FAC844A1A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47F7E2-D47C-4B6D-9DA6-B7D51D117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F5330-4B29-4A0C-8476-2B327D37BE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E3C106-492D-42EB-8EF7-4B438E8376FC}"/>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8" name="Footer Placeholder 7">
            <a:extLst>
              <a:ext uri="{FF2B5EF4-FFF2-40B4-BE49-F238E27FC236}">
                <a16:creationId xmlns:a16="http://schemas.microsoft.com/office/drawing/2014/main" id="{514BE234-DA5C-47EB-8609-14016DD53C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918BE-102C-4805-A51C-0EAF3E520C5D}"/>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8169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EDE7-B5DD-4F5C-94EE-2FA36159F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43198-994F-4A53-945D-C51EE39660EE}"/>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4" name="Footer Placeholder 3">
            <a:extLst>
              <a:ext uri="{FF2B5EF4-FFF2-40B4-BE49-F238E27FC236}">
                <a16:creationId xmlns:a16="http://schemas.microsoft.com/office/drawing/2014/main" id="{601511F2-D138-408E-A13E-78216E01D0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2F718-E680-4990-9976-5D3F994D33C1}"/>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394773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C45DB-333E-4489-870F-D9419973923A}"/>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3" name="Footer Placeholder 2">
            <a:extLst>
              <a:ext uri="{FF2B5EF4-FFF2-40B4-BE49-F238E27FC236}">
                <a16:creationId xmlns:a16="http://schemas.microsoft.com/office/drawing/2014/main" id="{8C26CC91-D932-4877-99DD-55BEFE8FA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8B211F-3573-42EC-A8F5-2F9984FD54DB}"/>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145438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CE0A-24C7-45A4-BF3C-86369C342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A9CBA-E7A0-4B98-8314-47501ED18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C4FFB-4E5D-4421-B93E-56D38BD41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8E675-2043-416F-B6EF-2E7D59E038CB}"/>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6" name="Footer Placeholder 5">
            <a:extLst>
              <a:ext uri="{FF2B5EF4-FFF2-40B4-BE49-F238E27FC236}">
                <a16:creationId xmlns:a16="http://schemas.microsoft.com/office/drawing/2014/main" id="{99BBF105-9940-49E9-A761-F13DA394B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8380F-78AE-45EF-9B2A-2D9B0711760D}"/>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249759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F6B3-9134-4E98-B28E-501C52F88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1A4A4B-1522-4C80-B6A3-26A095D19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668CF6-24A2-4544-A228-636A3E3A9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2795B-424C-4A26-831F-52380806CF8C}"/>
              </a:ext>
            </a:extLst>
          </p:cNvPr>
          <p:cNvSpPr>
            <a:spLocks noGrp="1"/>
          </p:cNvSpPr>
          <p:nvPr>
            <p:ph type="dt" sz="half" idx="10"/>
          </p:nvPr>
        </p:nvSpPr>
        <p:spPr/>
        <p:txBody>
          <a:bodyPr/>
          <a:lstStyle/>
          <a:p>
            <a:fld id="{819175AC-501C-4E6E-B0D3-9B2258386A96}" type="datetimeFigureOut">
              <a:rPr lang="en-US" smtClean="0"/>
              <a:t>5/25/2020</a:t>
            </a:fld>
            <a:endParaRPr lang="en-US"/>
          </a:p>
        </p:txBody>
      </p:sp>
      <p:sp>
        <p:nvSpPr>
          <p:cNvPr id="6" name="Footer Placeholder 5">
            <a:extLst>
              <a:ext uri="{FF2B5EF4-FFF2-40B4-BE49-F238E27FC236}">
                <a16:creationId xmlns:a16="http://schemas.microsoft.com/office/drawing/2014/main" id="{701EDB01-87A0-4A5E-AB38-9427A6539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62950-AA04-4931-A4CD-43E6052B066E}"/>
              </a:ext>
            </a:extLst>
          </p:cNvPr>
          <p:cNvSpPr>
            <a:spLocks noGrp="1"/>
          </p:cNvSpPr>
          <p:nvPr>
            <p:ph type="sldNum" sz="quarter" idx="12"/>
          </p:nvPr>
        </p:nvSpPr>
        <p:spPr/>
        <p:txBody>
          <a:bodyPr/>
          <a:lstStyle/>
          <a:p>
            <a:fld id="{DDFEDA4F-9EF2-4537-8235-4DBE72BE213E}" type="slidenum">
              <a:rPr lang="en-US" smtClean="0"/>
              <a:t>‹#›</a:t>
            </a:fld>
            <a:endParaRPr lang="en-US"/>
          </a:p>
        </p:txBody>
      </p:sp>
    </p:spTree>
    <p:extLst>
      <p:ext uri="{BB962C8B-B14F-4D97-AF65-F5344CB8AC3E}">
        <p14:creationId xmlns:p14="http://schemas.microsoft.com/office/powerpoint/2010/main" val="198188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22B33-B089-483B-83BA-16BF4E9AF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EA7D4D-0D1B-4E5F-B646-7B6257269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C72C8-DF81-4FD3-9EC4-CF65F5170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175AC-501C-4E6E-B0D3-9B2258386A96}" type="datetimeFigureOut">
              <a:rPr lang="en-US" smtClean="0"/>
              <a:t>5/25/2020</a:t>
            </a:fld>
            <a:endParaRPr lang="en-US"/>
          </a:p>
        </p:txBody>
      </p:sp>
      <p:sp>
        <p:nvSpPr>
          <p:cNvPr id="5" name="Footer Placeholder 4">
            <a:extLst>
              <a:ext uri="{FF2B5EF4-FFF2-40B4-BE49-F238E27FC236}">
                <a16:creationId xmlns:a16="http://schemas.microsoft.com/office/drawing/2014/main" id="{80B3DA5A-7744-4893-B23A-BA792EE8A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1CF8AB-B169-4E03-8CDB-0DBD67ACF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EDA4F-9EF2-4537-8235-4DBE72BE213E}" type="slidenum">
              <a:rPr lang="en-US" smtClean="0"/>
              <a:t>‹#›</a:t>
            </a:fld>
            <a:endParaRPr lang="en-US"/>
          </a:p>
        </p:txBody>
      </p:sp>
    </p:spTree>
    <p:extLst>
      <p:ext uri="{BB962C8B-B14F-4D97-AF65-F5344CB8AC3E}">
        <p14:creationId xmlns:p14="http://schemas.microsoft.com/office/powerpoint/2010/main" val="216068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1.microchip.com/downloads/en/DeviceDoc/24AA02-24LC02B-24FC02-Data-Sheet-20001709L.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C5DA-2631-47F2-8157-7F4E8D64DA12}"/>
              </a:ext>
            </a:extLst>
          </p:cNvPr>
          <p:cNvSpPr>
            <a:spLocks noGrp="1"/>
          </p:cNvSpPr>
          <p:nvPr>
            <p:ph type="ctrTitle"/>
          </p:nvPr>
        </p:nvSpPr>
        <p:spPr/>
        <p:txBody>
          <a:bodyPr/>
          <a:lstStyle/>
          <a:p>
            <a:r>
              <a:rPr lang="en-US" dirty="0"/>
              <a:t>I2C Read/Write with EEPROM</a:t>
            </a:r>
          </a:p>
        </p:txBody>
      </p:sp>
      <p:sp>
        <p:nvSpPr>
          <p:cNvPr id="3" name="Subtitle 2">
            <a:extLst>
              <a:ext uri="{FF2B5EF4-FFF2-40B4-BE49-F238E27FC236}">
                <a16:creationId xmlns:a16="http://schemas.microsoft.com/office/drawing/2014/main" id="{16ECA891-2D85-4476-B604-51998B3A0565}"/>
              </a:ext>
            </a:extLst>
          </p:cNvPr>
          <p:cNvSpPr>
            <a:spLocks noGrp="1"/>
          </p:cNvSpPr>
          <p:nvPr>
            <p:ph type="subTitle" idx="1"/>
          </p:nvPr>
        </p:nvSpPr>
        <p:spPr/>
        <p:txBody>
          <a:bodyPr/>
          <a:lstStyle/>
          <a:p>
            <a:r>
              <a:rPr lang="en-US" dirty="0"/>
              <a:t>More 8051 Fun!</a:t>
            </a:r>
          </a:p>
        </p:txBody>
      </p:sp>
    </p:spTree>
    <p:extLst>
      <p:ext uri="{BB962C8B-B14F-4D97-AF65-F5344CB8AC3E}">
        <p14:creationId xmlns:p14="http://schemas.microsoft.com/office/powerpoint/2010/main" val="2428719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E02AF-C799-4525-AD91-6942F92A72D1}"/>
              </a:ext>
            </a:extLst>
          </p:cNvPr>
          <p:cNvPicPr>
            <a:picLocks noChangeAspect="1"/>
          </p:cNvPicPr>
          <p:nvPr/>
        </p:nvPicPr>
        <p:blipFill>
          <a:blip r:embed="rId2"/>
          <a:stretch>
            <a:fillRect/>
          </a:stretch>
        </p:blipFill>
        <p:spPr>
          <a:xfrm>
            <a:off x="256967" y="1459537"/>
            <a:ext cx="10925175" cy="1685925"/>
          </a:xfrm>
          <a:prstGeom prst="rect">
            <a:avLst/>
          </a:prstGeom>
        </p:spPr>
      </p:pic>
      <p:pic>
        <p:nvPicPr>
          <p:cNvPr id="3" name="Picture 2">
            <a:extLst>
              <a:ext uri="{FF2B5EF4-FFF2-40B4-BE49-F238E27FC236}">
                <a16:creationId xmlns:a16="http://schemas.microsoft.com/office/drawing/2014/main" id="{FB7BCCE7-83A6-45BD-8482-1167D89C5A0A}"/>
              </a:ext>
            </a:extLst>
          </p:cNvPr>
          <p:cNvPicPr>
            <a:picLocks noChangeAspect="1"/>
          </p:cNvPicPr>
          <p:nvPr/>
        </p:nvPicPr>
        <p:blipFill>
          <a:blip r:embed="rId3"/>
          <a:stretch>
            <a:fillRect/>
          </a:stretch>
        </p:blipFill>
        <p:spPr>
          <a:xfrm>
            <a:off x="256967" y="4346755"/>
            <a:ext cx="11439525" cy="1485900"/>
          </a:xfrm>
          <a:prstGeom prst="rect">
            <a:avLst/>
          </a:prstGeom>
        </p:spPr>
      </p:pic>
      <p:sp>
        <p:nvSpPr>
          <p:cNvPr id="4" name="TextBox 3">
            <a:extLst>
              <a:ext uri="{FF2B5EF4-FFF2-40B4-BE49-F238E27FC236}">
                <a16:creationId xmlns:a16="http://schemas.microsoft.com/office/drawing/2014/main" id="{6DD74445-CF21-4709-85D4-B483851B6F02}"/>
              </a:ext>
            </a:extLst>
          </p:cNvPr>
          <p:cNvSpPr txBox="1"/>
          <p:nvPr/>
        </p:nvSpPr>
        <p:spPr>
          <a:xfrm>
            <a:off x="612354" y="3206483"/>
            <a:ext cx="4174435" cy="369332"/>
          </a:xfrm>
          <a:prstGeom prst="rect">
            <a:avLst/>
          </a:prstGeom>
          <a:noFill/>
        </p:spPr>
        <p:txBody>
          <a:bodyPr wrap="square" rtlCol="0">
            <a:spAutoFit/>
          </a:bodyPr>
          <a:lstStyle/>
          <a:p>
            <a:r>
              <a:rPr lang="en-US" dirty="0"/>
              <a:t>Read location 0x00 – returns “E1”</a:t>
            </a:r>
          </a:p>
        </p:txBody>
      </p:sp>
      <p:sp>
        <p:nvSpPr>
          <p:cNvPr id="5" name="TextBox 4">
            <a:extLst>
              <a:ext uri="{FF2B5EF4-FFF2-40B4-BE49-F238E27FC236}">
                <a16:creationId xmlns:a16="http://schemas.microsoft.com/office/drawing/2014/main" id="{B00B2968-BD4A-4976-B4DA-B7DCC5D1B660}"/>
              </a:ext>
            </a:extLst>
          </p:cNvPr>
          <p:cNvSpPr txBox="1"/>
          <p:nvPr/>
        </p:nvSpPr>
        <p:spPr>
          <a:xfrm>
            <a:off x="856213" y="5874195"/>
            <a:ext cx="5029200" cy="369332"/>
          </a:xfrm>
          <a:prstGeom prst="rect">
            <a:avLst/>
          </a:prstGeom>
          <a:noFill/>
        </p:spPr>
        <p:txBody>
          <a:bodyPr wrap="square" rtlCol="0">
            <a:spAutoFit/>
          </a:bodyPr>
          <a:lstStyle/>
          <a:p>
            <a:r>
              <a:rPr lang="en-US" dirty="0"/>
              <a:t>Read location 0x01 - returns “23”</a:t>
            </a:r>
          </a:p>
        </p:txBody>
      </p:sp>
      <p:sp>
        <p:nvSpPr>
          <p:cNvPr id="6" name="TextBox 5">
            <a:extLst>
              <a:ext uri="{FF2B5EF4-FFF2-40B4-BE49-F238E27FC236}">
                <a16:creationId xmlns:a16="http://schemas.microsoft.com/office/drawing/2014/main" id="{DB8BF5C8-C305-4CEE-ABFD-9549076BF4BF}"/>
              </a:ext>
            </a:extLst>
          </p:cNvPr>
          <p:cNvSpPr txBox="1"/>
          <p:nvPr/>
        </p:nvSpPr>
        <p:spPr>
          <a:xfrm>
            <a:off x="541539" y="426732"/>
            <a:ext cx="9738803" cy="369332"/>
          </a:xfrm>
          <a:prstGeom prst="rect">
            <a:avLst/>
          </a:prstGeom>
          <a:noFill/>
        </p:spPr>
        <p:txBody>
          <a:bodyPr wrap="square" rtlCol="0">
            <a:spAutoFit/>
          </a:bodyPr>
          <a:lstStyle/>
          <a:p>
            <a:r>
              <a:rPr lang="en-US" dirty="0"/>
              <a:t>Byte reading illustrated with Logic Analyzer.</a:t>
            </a:r>
          </a:p>
        </p:txBody>
      </p:sp>
    </p:spTree>
    <p:extLst>
      <p:ext uri="{BB962C8B-B14F-4D97-AF65-F5344CB8AC3E}">
        <p14:creationId xmlns:p14="http://schemas.microsoft.com/office/powerpoint/2010/main" val="13140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C29F9-D81F-4BC1-9019-5F5AA462D89A}"/>
              </a:ext>
            </a:extLst>
          </p:cNvPr>
          <p:cNvPicPr>
            <a:picLocks noChangeAspect="1"/>
          </p:cNvPicPr>
          <p:nvPr/>
        </p:nvPicPr>
        <p:blipFill>
          <a:blip r:embed="rId2"/>
          <a:stretch>
            <a:fillRect/>
          </a:stretch>
        </p:blipFill>
        <p:spPr>
          <a:xfrm>
            <a:off x="735496" y="1751772"/>
            <a:ext cx="4572000" cy="571500"/>
          </a:xfrm>
          <a:prstGeom prst="rect">
            <a:avLst/>
          </a:prstGeom>
        </p:spPr>
      </p:pic>
      <p:sp>
        <p:nvSpPr>
          <p:cNvPr id="3" name="TextBox 2">
            <a:extLst>
              <a:ext uri="{FF2B5EF4-FFF2-40B4-BE49-F238E27FC236}">
                <a16:creationId xmlns:a16="http://schemas.microsoft.com/office/drawing/2014/main" id="{6EB47A98-94ED-44AD-93EA-8CFB18B4C83D}"/>
              </a:ext>
            </a:extLst>
          </p:cNvPr>
          <p:cNvSpPr txBox="1"/>
          <p:nvPr/>
        </p:nvSpPr>
        <p:spPr>
          <a:xfrm>
            <a:off x="735496" y="218661"/>
            <a:ext cx="8090452" cy="369332"/>
          </a:xfrm>
          <a:prstGeom prst="rect">
            <a:avLst/>
          </a:prstGeom>
          <a:noFill/>
        </p:spPr>
        <p:txBody>
          <a:bodyPr wrap="square" rtlCol="0">
            <a:spAutoFit/>
          </a:bodyPr>
          <a:lstStyle/>
          <a:p>
            <a:r>
              <a:rPr lang="en-US" dirty="0"/>
              <a:t>Code highlights - write</a:t>
            </a:r>
          </a:p>
        </p:txBody>
      </p:sp>
      <p:sp>
        <p:nvSpPr>
          <p:cNvPr id="4" name="TextBox 3">
            <a:extLst>
              <a:ext uri="{FF2B5EF4-FFF2-40B4-BE49-F238E27FC236}">
                <a16:creationId xmlns:a16="http://schemas.microsoft.com/office/drawing/2014/main" id="{4315CB12-4CB0-42C1-B283-4E49FE487080}"/>
              </a:ext>
            </a:extLst>
          </p:cNvPr>
          <p:cNvSpPr txBox="1"/>
          <p:nvPr/>
        </p:nvSpPr>
        <p:spPr>
          <a:xfrm>
            <a:off x="844826" y="1311965"/>
            <a:ext cx="10502348" cy="369332"/>
          </a:xfrm>
          <a:prstGeom prst="rect">
            <a:avLst/>
          </a:prstGeom>
          <a:noFill/>
        </p:spPr>
        <p:txBody>
          <a:bodyPr wrap="square" rtlCol="0">
            <a:spAutoFit/>
          </a:bodyPr>
          <a:lstStyle/>
          <a:p>
            <a:r>
              <a:rPr lang="en-US" dirty="0"/>
              <a:t>EEPROM Write uses EEPROM_WRITE function; first setup value to write, and address to write to</a:t>
            </a:r>
          </a:p>
        </p:txBody>
      </p:sp>
      <p:pic>
        <p:nvPicPr>
          <p:cNvPr id="5" name="Picture 4">
            <a:extLst>
              <a:ext uri="{FF2B5EF4-FFF2-40B4-BE49-F238E27FC236}">
                <a16:creationId xmlns:a16="http://schemas.microsoft.com/office/drawing/2014/main" id="{94A134CD-E3DF-4921-A21B-5BDE9DA5A7B0}"/>
              </a:ext>
            </a:extLst>
          </p:cNvPr>
          <p:cNvPicPr>
            <a:picLocks noChangeAspect="1"/>
          </p:cNvPicPr>
          <p:nvPr/>
        </p:nvPicPr>
        <p:blipFill>
          <a:blip r:embed="rId3"/>
          <a:stretch>
            <a:fillRect/>
          </a:stretch>
        </p:blipFill>
        <p:spPr>
          <a:xfrm>
            <a:off x="735496" y="3745810"/>
            <a:ext cx="2743200" cy="1800225"/>
          </a:xfrm>
          <a:prstGeom prst="rect">
            <a:avLst/>
          </a:prstGeom>
        </p:spPr>
      </p:pic>
      <p:sp>
        <p:nvSpPr>
          <p:cNvPr id="6" name="TextBox 5">
            <a:extLst>
              <a:ext uri="{FF2B5EF4-FFF2-40B4-BE49-F238E27FC236}">
                <a16:creationId xmlns:a16="http://schemas.microsoft.com/office/drawing/2014/main" id="{B802B74F-B011-4282-8085-84F4D1EEB362}"/>
              </a:ext>
            </a:extLst>
          </p:cNvPr>
          <p:cNvSpPr txBox="1"/>
          <p:nvPr/>
        </p:nvSpPr>
        <p:spPr>
          <a:xfrm>
            <a:off x="4094922" y="4200184"/>
            <a:ext cx="5655365" cy="923330"/>
          </a:xfrm>
          <a:prstGeom prst="rect">
            <a:avLst/>
          </a:prstGeom>
          <a:noFill/>
        </p:spPr>
        <p:txBody>
          <a:bodyPr wrap="square" rtlCol="0">
            <a:spAutoFit/>
          </a:bodyPr>
          <a:lstStyle/>
          <a:p>
            <a:r>
              <a:rPr lang="en-US" dirty="0"/>
              <a:t>This is the write function – calls I2C_Start, sends write command, sends address, then sends data to write, and then stops.</a:t>
            </a:r>
          </a:p>
        </p:txBody>
      </p:sp>
    </p:spTree>
    <p:extLst>
      <p:ext uri="{BB962C8B-B14F-4D97-AF65-F5344CB8AC3E}">
        <p14:creationId xmlns:p14="http://schemas.microsoft.com/office/powerpoint/2010/main" val="321456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634C-ED51-4E45-81D2-1D5827FBFECF}"/>
              </a:ext>
            </a:extLst>
          </p:cNvPr>
          <p:cNvSpPr txBox="1"/>
          <p:nvPr/>
        </p:nvSpPr>
        <p:spPr>
          <a:xfrm>
            <a:off x="735496" y="218661"/>
            <a:ext cx="8090452" cy="369332"/>
          </a:xfrm>
          <a:prstGeom prst="rect">
            <a:avLst/>
          </a:prstGeom>
          <a:noFill/>
        </p:spPr>
        <p:txBody>
          <a:bodyPr wrap="square" rtlCol="0">
            <a:spAutoFit/>
          </a:bodyPr>
          <a:lstStyle/>
          <a:p>
            <a:r>
              <a:rPr lang="en-US" dirty="0"/>
              <a:t>Code highlights - read</a:t>
            </a:r>
          </a:p>
        </p:txBody>
      </p:sp>
      <p:pic>
        <p:nvPicPr>
          <p:cNvPr id="3" name="Picture 2">
            <a:extLst>
              <a:ext uri="{FF2B5EF4-FFF2-40B4-BE49-F238E27FC236}">
                <a16:creationId xmlns:a16="http://schemas.microsoft.com/office/drawing/2014/main" id="{5808141C-0651-4986-8A79-7198667A8E53}"/>
              </a:ext>
            </a:extLst>
          </p:cNvPr>
          <p:cNvPicPr>
            <a:picLocks noChangeAspect="1"/>
          </p:cNvPicPr>
          <p:nvPr/>
        </p:nvPicPr>
        <p:blipFill>
          <a:blip r:embed="rId2"/>
          <a:stretch>
            <a:fillRect/>
          </a:stretch>
        </p:blipFill>
        <p:spPr>
          <a:xfrm>
            <a:off x="735496" y="1055618"/>
            <a:ext cx="5514975" cy="552450"/>
          </a:xfrm>
          <a:prstGeom prst="rect">
            <a:avLst/>
          </a:prstGeom>
        </p:spPr>
      </p:pic>
      <p:pic>
        <p:nvPicPr>
          <p:cNvPr id="4" name="Picture 3">
            <a:extLst>
              <a:ext uri="{FF2B5EF4-FFF2-40B4-BE49-F238E27FC236}">
                <a16:creationId xmlns:a16="http://schemas.microsoft.com/office/drawing/2014/main" id="{4E7C9810-36A6-4E30-936F-C4095684C8C4}"/>
              </a:ext>
            </a:extLst>
          </p:cNvPr>
          <p:cNvPicPr>
            <a:picLocks noChangeAspect="1"/>
          </p:cNvPicPr>
          <p:nvPr/>
        </p:nvPicPr>
        <p:blipFill>
          <a:blip r:embed="rId3"/>
          <a:stretch>
            <a:fillRect/>
          </a:stretch>
        </p:blipFill>
        <p:spPr>
          <a:xfrm>
            <a:off x="536299" y="2447511"/>
            <a:ext cx="8972550" cy="2857500"/>
          </a:xfrm>
          <a:prstGeom prst="rect">
            <a:avLst/>
          </a:prstGeom>
        </p:spPr>
      </p:pic>
      <p:sp>
        <p:nvSpPr>
          <p:cNvPr id="5" name="TextBox 4">
            <a:extLst>
              <a:ext uri="{FF2B5EF4-FFF2-40B4-BE49-F238E27FC236}">
                <a16:creationId xmlns:a16="http://schemas.microsoft.com/office/drawing/2014/main" id="{5CAFD66F-D2F3-45BE-B443-0F9F97023DE8}"/>
              </a:ext>
            </a:extLst>
          </p:cNvPr>
          <p:cNvSpPr txBox="1"/>
          <p:nvPr/>
        </p:nvSpPr>
        <p:spPr>
          <a:xfrm>
            <a:off x="6738730" y="725557"/>
            <a:ext cx="4840357" cy="646331"/>
          </a:xfrm>
          <a:prstGeom prst="rect">
            <a:avLst/>
          </a:prstGeom>
          <a:noFill/>
        </p:spPr>
        <p:txBody>
          <a:bodyPr wrap="square" rtlCol="0">
            <a:spAutoFit/>
          </a:bodyPr>
          <a:lstStyle/>
          <a:p>
            <a:r>
              <a:rPr lang="en-US" dirty="0"/>
              <a:t>Load R2 with address, then call EEPROM_READ – byte read will be stored in ACC.</a:t>
            </a:r>
          </a:p>
        </p:txBody>
      </p:sp>
      <p:sp>
        <p:nvSpPr>
          <p:cNvPr id="6" name="TextBox 5">
            <a:extLst>
              <a:ext uri="{FF2B5EF4-FFF2-40B4-BE49-F238E27FC236}">
                <a16:creationId xmlns:a16="http://schemas.microsoft.com/office/drawing/2014/main" id="{04080EDB-44B8-48B4-811D-64188E7041D5}"/>
              </a:ext>
            </a:extLst>
          </p:cNvPr>
          <p:cNvSpPr txBox="1"/>
          <p:nvPr/>
        </p:nvSpPr>
        <p:spPr>
          <a:xfrm>
            <a:off x="5797826" y="4157870"/>
            <a:ext cx="4840357" cy="1754326"/>
          </a:xfrm>
          <a:prstGeom prst="rect">
            <a:avLst/>
          </a:prstGeom>
          <a:noFill/>
        </p:spPr>
        <p:txBody>
          <a:bodyPr wrap="square" rtlCol="0">
            <a:spAutoFit/>
          </a:bodyPr>
          <a:lstStyle/>
          <a:p>
            <a:r>
              <a:rPr lang="en-US" dirty="0"/>
              <a:t>Read function sends I2C start, sends write command, sends address to address reg, reinitializes I2C and sends another start signal, then sends read command and reads the byte from the EEPROM over I2C.  Then a stop signal is sent.</a:t>
            </a:r>
          </a:p>
        </p:txBody>
      </p:sp>
    </p:spTree>
    <p:extLst>
      <p:ext uri="{BB962C8B-B14F-4D97-AF65-F5344CB8AC3E}">
        <p14:creationId xmlns:p14="http://schemas.microsoft.com/office/powerpoint/2010/main" val="157330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8C05D-BCC2-4775-9ED7-63589C5F9EFE}"/>
              </a:ext>
            </a:extLst>
          </p:cNvPr>
          <p:cNvPicPr>
            <a:picLocks noChangeAspect="1"/>
          </p:cNvPicPr>
          <p:nvPr/>
        </p:nvPicPr>
        <p:blipFill>
          <a:blip r:embed="rId2"/>
          <a:stretch>
            <a:fillRect/>
          </a:stretch>
        </p:blipFill>
        <p:spPr>
          <a:xfrm>
            <a:off x="1447800" y="3102692"/>
            <a:ext cx="9296400" cy="3543300"/>
          </a:xfrm>
          <a:prstGeom prst="rect">
            <a:avLst/>
          </a:prstGeom>
        </p:spPr>
      </p:pic>
      <p:sp>
        <p:nvSpPr>
          <p:cNvPr id="3" name="TextBox 2">
            <a:extLst>
              <a:ext uri="{FF2B5EF4-FFF2-40B4-BE49-F238E27FC236}">
                <a16:creationId xmlns:a16="http://schemas.microsoft.com/office/drawing/2014/main" id="{5990A4DB-8207-43CA-B164-26021C4192F4}"/>
              </a:ext>
            </a:extLst>
          </p:cNvPr>
          <p:cNvSpPr txBox="1"/>
          <p:nvPr/>
        </p:nvSpPr>
        <p:spPr>
          <a:xfrm>
            <a:off x="952500" y="254000"/>
            <a:ext cx="10139570" cy="1200329"/>
          </a:xfrm>
          <a:prstGeom prst="rect">
            <a:avLst/>
          </a:prstGeom>
          <a:noFill/>
        </p:spPr>
        <p:txBody>
          <a:bodyPr wrap="square" rtlCol="0">
            <a:spAutoFit/>
          </a:bodyPr>
          <a:lstStyle/>
          <a:p>
            <a:r>
              <a:rPr lang="en-US" sz="3600" b="1" dirty="0"/>
              <a:t>Goal: Perform WRITE and READ operations on small EEPROM chips using I2C</a:t>
            </a:r>
          </a:p>
        </p:txBody>
      </p:sp>
    </p:spTree>
    <p:extLst>
      <p:ext uri="{BB962C8B-B14F-4D97-AF65-F5344CB8AC3E}">
        <p14:creationId xmlns:p14="http://schemas.microsoft.com/office/powerpoint/2010/main" val="160791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8D6F6-6714-43EC-AFDA-F203106F4FED}"/>
              </a:ext>
            </a:extLst>
          </p:cNvPr>
          <p:cNvSpPr/>
          <p:nvPr/>
        </p:nvSpPr>
        <p:spPr>
          <a:xfrm>
            <a:off x="429087" y="1388488"/>
            <a:ext cx="6096000" cy="2862322"/>
          </a:xfrm>
          <a:prstGeom prst="rect">
            <a:avLst/>
          </a:prstGeom>
        </p:spPr>
        <p:txBody>
          <a:bodyPr>
            <a:spAutoFit/>
          </a:bodyPr>
          <a:lstStyle/>
          <a:p>
            <a:endParaRPr lang="en-US" dirty="0">
              <a:hlinkClick r:id="rId2"/>
            </a:endParaRPr>
          </a:p>
          <a:p>
            <a:endParaRPr lang="en-US" dirty="0">
              <a:hlinkClick r:id="rId2"/>
            </a:endParaRPr>
          </a:p>
          <a:p>
            <a:r>
              <a:rPr lang="en-US" dirty="0">
                <a:hlinkClick r:id="rId2"/>
              </a:rPr>
              <a:t>http://ww1.microchip.com/downloads/en/DeviceDoc/24AA02-24LC02B-24FC02-Data-Sheet-20001709L.pdf</a:t>
            </a:r>
            <a:endParaRPr lang="en-US" dirty="0"/>
          </a:p>
          <a:p>
            <a:endParaRPr lang="en-US" dirty="0"/>
          </a:p>
          <a:p>
            <a:r>
              <a:rPr lang="en-US" dirty="0"/>
              <a:t>24LC02B-I/P-ND</a:t>
            </a:r>
          </a:p>
          <a:p>
            <a:endParaRPr lang="en-US" dirty="0"/>
          </a:p>
          <a:p>
            <a:r>
              <a:rPr lang="en-US" dirty="0"/>
              <a:t>IC EEPROM 2K I2C</a:t>
            </a:r>
          </a:p>
          <a:p>
            <a:endParaRPr lang="en-US" dirty="0"/>
          </a:p>
          <a:p>
            <a:endParaRPr lang="en-US" dirty="0"/>
          </a:p>
        </p:txBody>
      </p:sp>
      <p:pic>
        <p:nvPicPr>
          <p:cNvPr id="3" name="Picture 2">
            <a:extLst>
              <a:ext uri="{FF2B5EF4-FFF2-40B4-BE49-F238E27FC236}">
                <a16:creationId xmlns:a16="http://schemas.microsoft.com/office/drawing/2014/main" id="{17546524-DC63-40DB-A0A5-1C0ED51D6BF1}"/>
              </a:ext>
            </a:extLst>
          </p:cNvPr>
          <p:cNvPicPr>
            <a:picLocks noChangeAspect="1"/>
          </p:cNvPicPr>
          <p:nvPr/>
        </p:nvPicPr>
        <p:blipFill>
          <a:blip r:embed="rId3"/>
          <a:stretch>
            <a:fillRect/>
          </a:stretch>
        </p:blipFill>
        <p:spPr>
          <a:xfrm>
            <a:off x="7200438" y="344879"/>
            <a:ext cx="4562475" cy="5000625"/>
          </a:xfrm>
          <a:prstGeom prst="rect">
            <a:avLst/>
          </a:prstGeom>
        </p:spPr>
      </p:pic>
      <p:sp>
        <p:nvSpPr>
          <p:cNvPr id="4" name="TextBox 3">
            <a:extLst>
              <a:ext uri="{FF2B5EF4-FFF2-40B4-BE49-F238E27FC236}">
                <a16:creationId xmlns:a16="http://schemas.microsoft.com/office/drawing/2014/main" id="{BF245766-75DA-4A5F-8DC4-F0AB0600AD38}"/>
              </a:ext>
            </a:extLst>
          </p:cNvPr>
          <p:cNvSpPr txBox="1"/>
          <p:nvPr/>
        </p:nvSpPr>
        <p:spPr>
          <a:xfrm>
            <a:off x="357809" y="268357"/>
            <a:ext cx="5854148" cy="1077218"/>
          </a:xfrm>
          <a:prstGeom prst="rect">
            <a:avLst/>
          </a:prstGeom>
          <a:noFill/>
        </p:spPr>
        <p:txBody>
          <a:bodyPr wrap="square" rtlCol="0">
            <a:spAutoFit/>
          </a:bodyPr>
          <a:lstStyle/>
          <a:p>
            <a:r>
              <a:rPr lang="en-US" sz="3200" b="1" u="sng" dirty="0"/>
              <a:t>First, some background info from the data sheet</a:t>
            </a:r>
          </a:p>
        </p:txBody>
      </p:sp>
      <p:sp>
        <p:nvSpPr>
          <p:cNvPr id="5" name="TextBox 4">
            <a:extLst>
              <a:ext uri="{FF2B5EF4-FFF2-40B4-BE49-F238E27FC236}">
                <a16:creationId xmlns:a16="http://schemas.microsoft.com/office/drawing/2014/main" id="{8E15FD8E-21E4-46DB-9837-5E97BD6BA2DD}"/>
              </a:ext>
            </a:extLst>
          </p:cNvPr>
          <p:cNvSpPr txBox="1"/>
          <p:nvPr/>
        </p:nvSpPr>
        <p:spPr>
          <a:xfrm>
            <a:off x="506896" y="4174435"/>
            <a:ext cx="6096000" cy="1200329"/>
          </a:xfrm>
          <a:prstGeom prst="rect">
            <a:avLst/>
          </a:prstGeom>
          <a:noFill/>
        </p:spPr>
        <p:txBody>
          <a:bodyPr wrap="square" rtlCol="0">
            <a:spAutoFit/>
          </a:bodyPr>
          <a:lstStyle/>
          <a:p>
            <a:r>
              <a:rPr lang="en-US" dirty="0"/>
              <a:t>So, to write, send start bit, then 10100000 for a write, then send/read ACK.</a:t>
            </a:r>
          </a:p>
          <a:p>
            <a:endParaRPr lang="en-US" dirty="0"/>
          </a:p>
          <a:p>
            <a:r>
              <a:rPr lang="en-US" dirty="0"/>
              <a:t>Read would be 10100001.</a:t>
            </a:r>
          </a:p>
        </p:txBody>
      </p:sp>
    </p:spTree>
    <p:extLst>
      <p:ext uri="{BB962C8B-B14F-4D97-AF65-F5344CB8AC3E}">
        <p14:creationId xmlns:p14="http://schemas.microsoft.com/office/powerpoint/2010/main" val="129077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2F2F93-9919-4BB6-853D-345B61EA842C}"/>
              </a:ext>
            </a:extLst>
          </p:cNvPr>
          <p:cNvPicPr>
            <a:picLocks noChangeAspect="1"/>
          </p:cNvPicPr>
          <p:nvPr/>
        </p:nvPicPr>
        <p:blipFill>
          <a:blip r:embed="rId2"/>
          <a:stretch>
            <a:fillRect/>
          </a:stretch>
        </p:blipFill>
        <p:spPr>
          <a:xfrm>
            <a:off x="261937" y="561975"/>
            <a:ext cx="9572625" cy="3295650"/>
          </a:xfrm>
          <a:prstGeom prst="rect">
            <a:avLst/>
          </a:prstGeom>
        </p:spPr>
      </p:pic>
      <p:sp>
        <p:nvSpPr>
          <p:cNvPr id="3" name="TextBox 2">
            <a:extLst>
              <a:ext uri="{FF2B5EF4-FFF2-40B4-BE49-F238E27FC236}">
                <a16:creationId xmlns:a16="http://schemas.microsoft.com/office/drawing/2014/main" id="{995DF9EA-D4E0-4CCF-8935-EDB2792F4938}"/>
              </a:ext>
            </a:extLst>
          </p:cNvPr>
          <p:cNvSpPr txBox="1"/>
          <p:nvPr/>
        </p:nvSpPr>
        <p:spPr>
          <a:xfrm>
            <a:off x="1152939" y="4154557"/>
            <a:ext cx="8289235" cy="369332"/>
          </a:xfrm>
          <a:prstGeom prst="rect">
            <a:avLst/>
          </a:prstGeom>
          <a:noFill/>
        </p:spPr>
        <p:txBody>
          <a:bodyPr wrap="square" rtlCol="0">
            <a:spAutoFit/>
          </a:bodyPr>
          <a:lstStyle/>
          <a:p>
            <a:r>
              <a:rPr lang="en-US" dirty="0"/>
              <a:t>Word address = address of byte on chip.  A7= MSB.</a:t>
            </a:r>
          </a:p>
        </p:txBody>
      </p:sp>
    </p:spTree>
    <p:extLst>
      <p:ext uri="{BB962C8B-B14F-4D97-AF65-F5344CB8AC3E}">
        <p14:creationId xmlns:p14="http://schemas.microsoft.com/office/powerpoint/2010/main" val="240817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DC9B3-1A78-4257-8ECA-76F4BC096FE8}"/>
              </a:ext>
            </a:extLst>
          </p:cNvPr>
          <p:cNvPicPr>
            <a:picLocks noChangeAspect="1"/>
          </p:cNvPicPr>
          <p:nvPr/>
        </p:nvPicPr>
        <p:blipFill>
          <a:blip r:embed="rId2"/>
          <a:stretch>
            <a:fillRect/>
          </a:stretch>
        </p:blipFill>
        <p:spPr>
          <a:xfrm>
            <a:off x="195262" y="114300"/>
            <a:ext cx="9629775" cy="2838450"/>
          </a:xfrm>
          <a:prstGeom prst="rect">
            <a:avLst/>
          </a:prstGeom>
        </p:spPr>
      </p:pic>
      <p:pic>
        <p:nvPicPr>
          <p:cNvPr id="3" name="Picture 2">
            <a:extLst>
              <a:ext uri="{FF2B5EF4-FFF2-40B4-BE49-F238E27FC236}">
                <a16:creationId xmlns:a16="http://schemas.microsoft.com/office/drawing/2014/main" id="{83510A55-1B47-4ED1-AD31-2D0277EFD7D6}"/>
              </a:ext>
            </a:extLst>
          </p:cNvPr>
          <p:cNvPicPr>
            <a:picLocks noChangeAspect="1"/>
          </p:cNvPicPr>
          <p:nvPr/>
        </p:nvPicPr>
        <p:blipFill>
          <a:blip r:embed="rId3"/>
          <a:stretch>
            <a:fillRect/>
          </a:stretch>
        </p:blipFill>
        <p:spPr>
          <a:xfrm>
            <a:off x="447675" y="3238500"/>
            <a:ext cx="3539905" cy="3095625"/>
          </a:xfrm>
          <a:prstGeom prst="rect">
            <a:avLst/>
          </a:prstGeom>
        </p:spPr>
      </p:pic>
      <p:sp>
        <p:nvSpPr>
          <p:cNvPr id="4" name="TextBox 3">
            <a:extLst>
              <a:ext uri="{FF2B5EF4-FFF2-40B4-BE49-F238E27FC236}">
                <a16:creationId xmlns:a16="http://schemas.microsoft.com/office/drawing/2014/main" id="{606D35CF-369C-4A43-89EB-E889B7C6BC14}"/>
              </a:ext>
            </a:extLst>
          </p:cNvPr>
          <p:cNvSpPr txBox="1"/>
          <p:nvPr/>
        </p:nvSpPr>
        <p:spPr>
          <a:xfrm>
            <a:off x="2466975" y="2857500"/>
            <a:ext cx="1647825" cy="369332"/>
          </a:xfrm>
          <a:prstGeom prst="rect">
            <a:avLst/>
          </a:prstGeom>
          <a:noFill/>
        </p:spPr>
        <p:txBody>
          <a:bodyPr wrap="square" rtlCol="0">
            <a:spAutoFit/>
          </a:bodyPr>
          <a:lstStyle/>
          <a:p>
            <a:r>
              <a:rPr lang="en-US" dirty="0"/>
              <a:t>A0</a:t>
            </a:r>
          </a:p>
        </p:txBody>
      </p:sp>
      <p:sp>
        <p:nvSpPr>
          <p:cNvPr id="5" name="TextBox 4">
            <a:extLst>
              <a:ext uri="{FF2B5EF4-FFF2-40B4-BE49-F238E27FC236}">
                <a16:creationId xmlns:a16="http://schemas.microsoft.com/office/drawing/2014/main" id="{FFAFD583-1B48-4C2A-9378-4DFE302C84B2}"/>
              </a:ext>
            </a:extLst>
          </p:cNvPr>
          <p:cNvSpPr txBox="1"/>
          <p:nvPr/>
        </p:nvSpPr>
        <p:spPr>
          <a:xfrm>
            <a:off x="4999383" y="3657600"/>
            <a:ext cx="6530008" cy="1477328"/>
          </a:xfrm>
          <a:prstGeom prst="rect">
            <a:avLst/>
          </a:prstGeom>
          <a:noFill/>
        </p:spPr>
        <p:txBody>
          <a:bodyPr wrap="square" rtlCol="0">
            <a:spAutoFit/>
          </a:bodyPr>
          <a:lstStyle/>
          <a:p>
            <a:r>
              <a:rPr lang="en-US" dirty="0"/>
              <a:t>This is how to send a single data write.  Send start, write command, address, the data, and then stop.</a:t>
            </a:r>
          </a:p>
          <a:p>
            <a:endParaRPr lang="en-US" dirty="0"/>
          </a:p>
          <a:p>
            <a:r>
              <a:rPr lang="en-US" dirty="0"/>
              <a:t>You can send up to eight bytes at a time, but keeping it simple here, one byte at a time.</a:t>
            </a:r>
          </a:p>
        </p:txBody>
      </p:sp>
    </p:spTree>
    <p:extLst>
      <p:ext uri="{BB962C8B-B14F-4D97-AF65-F5344CB8AC3E}">
        <p14:creationId xmlns:p14="http://schemas.microsoft.com/office/powerpoint/2010/main" val="73579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D9EF8-1C74-48E7-B95B-4E01D111DAA0}"/>
              </a:ext>
            </a:extLst>
          </p:cNvPr>
          <p:cNvPicPr>
            <a:picLocks noChangeAspect="1"/>
          </p:cNvPicPr>
          <p:nvPr/>
        </p:nvPicPr>
        <p:blipFill>
          <a:blip r:embed="rId2"/>
          <a:stretch>
            <a:fillRect/>
          </a:stretch>
        </p:blipFill>
        <p:spPr>
          <a:xfrm>
            <a:off x="328612" y="95250"/>
            <a:ext cx="4575421" cy="6562725"/>
          </a:xfrm>
          <a:prstGeom prst="rect">
            <a:avLst/>
          </a:prstGeom>
        </p:spPr>
      </p:pic>
      <p:sp>
        <p:nvSpPr>
          <p:cNvPr id="3" name="TextBox 2">
            <a:extLst>
              <a:ext uri="{FF2B5EF4-FFF2-40B4-BE49-F238E27FC236}">
                <a16:creationId xmlns:a16="http://schemas.microsoft.com/office/drawing/2014/main" id="{5D747399-4292-48F2-972F-E3B66EF35BB2}"/>
              </a:ext>
            </a:extLst>
          </p:cNvPr>
          <p:cNvSpPr txBox="1"/>
          <p:nvPr/>
        </p:nvSpPr>
        <p:spPr>
          <a:xfrm>
            <a:off x="5307496" y="347870"/>
            <a:ext cx="5555974" cy="3416320"/>
          </a:xfrm>
          <a:prstGeom prst="rect">
            <a:avLst/>
          </a:prstGeom>
          <a:noFill/>
        </p:spPr>
        <p:txBody>
          <a:bodyPr wrap="square" rtlCol="0">
            <a:spAutoFit/>
          </a:bodyPr>
          <a:lstStyle/>
          <a:p>
            <a:r>
              <a:rPr lang="en-US" dirty="0"/>
              <a:t>When writing multiple bytes, they recommend polling to check if the device is busy from a previous write.  I can see why after playing around – it takes awhile to perform the write operation – on the order of several milliseconds.</a:t>
            </a:r>
          </a:p>
          <a:p>
            <a:endParaRPr lang="en-US" dirty="0"/>
          </a:p>
          <a:p>
            <a:r>
              <a:rPr lang="en-US" dirty="0"/>
              <a:t>So, to maximize throughput, you should implement their recommended algorithm, which sends an ACK as soon as its ready.</a:t>
            </a:r>
          </a:p>
          <a:p>
            <a:endParaRPr lang="en-US" dirty="0"/>
          </a:p>
          <a:p>
            <a:r>
              <a:rPr lang="en-US" dirty="0"/>
              <a:t>For this tutorial, I just included a sufficient delay between write commands.</a:t>
            </a:r>
          </a:p>
        </p:txBody>
      </p:sp>
    </p:spTree>
    <p:extLst>
      <p:ext uri="{BB962C8B-B14F-4D97-AF65-F5344CB8AC3E}">
        <p14:creationId xmlns:p14="http://schemas.microsoft.com/office/powerpoint/2010/main" val="354595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BCFD66-3EB8-48ED-9057-74593E277F2F}"/>
              </a:ext>
            </a:extLst>
          </p:cNvPr>
          <p:cNvPicPr>
            <a:picLocks noChangeAspect="1"/>
          </p:cNvPicPr>
          <p:nvPr/>
        </p:nvPicPr>
        <p:blipFill>
          <a:blip r:embed="rId2"/>
          <a:stretch>
            <a:fillRect/>
          </a:stretch>
        </p:blipFill>
        <p:spPr>
          <a:xfrm>
            <a:off x="1333500" y="1962150"/>
            <a:ext cx="9525000" cy="2914650"/>
          </a:xfrm>
          <a:prstGeom prst="rect">
            <a:avLst/>
          </a:prstGeom>
        </p:spPr>
      </p:pic>
      <p:sp>
        <p:nvSpPr>
          <p:cNvPr id="3" name="TextBox 2">
            <a:extLst>
              <a:ext uri="{FF2B5EF4-FFF2-40B4-BE49-F238E27FC236}">
                <a16:creationId xmlns:a16="http://schemas.microsoft.com/office/drawing/2014/main" id="{56E41731-2ABE-49B5-93B8-84EC1B72D315}"/>
              </a:ext>
            </a:extLst>
          </p:cNvPr>
          <p:cNvSpPr txBox="1"/>
          <p:nvPr/>
        </p:nvSpPr>
        <p:spPr>
          <a:xfrm>
            <a:off x="1333500" y="119270"/>
            <a:ext cx="10126317" cy="923330"/>
          </a:xfrm>
          <a:prstGeom prst="rect">
            <a:avLst/>
          </a:prstGeom>
          <a:noFill/>
        </p:spPr>
        <p:txBody>
          <a:bodyPr wrap="square" rtlCol="0">
            <a:spAutoFit/>
          </a:bodyPr>
          <a:lstStyle/>
          <a:p>
            <a:r>
              <a:rPr lang="en-US" dirty="0"/>
              <a:t>There are three types of reads that can be done, current, random, and sequential.  Current just reads the last address in the address register.  A random read, demonstrated here, allows you to set the address register and then read its value.  You can also read a stream of bytes in a sequential read.</a:t>
            </a:r>
          </a:p>
        </p:txBody>
      </p:sp>
    </p:spTree>
    <p:extLst>
      <p:ext uri="{BB962C8B-B14F-4D97-AF65-F5344CB8AC3E}">
        <p14:creationId xmlns:p14="http://schemas.microsoft.com/office/powerpoint/2010/main" val="258972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E95AD-8BCA-43D6-AFEE-17854931FBEB}"/>
              </a:ext>
            </a:extLst>
          </p:cNvPr>
          <p:cNvPicPr>
            <a:picLocks noChangeAspect="1"/>
          </p:cNvPicPr>
          <p:nvPr/>
        </p:nvPicPr>
        <p:blipFill>
          <a:blip r:embed="rId2"/>
          <a:stretch>
            <a:fillRect/>
          </a:stretch>
        </p:blipFill>
        <p:spPr>
          <a:xfrm>
            <a:off x="470038" y="2586866"/>
            <a:ext cx="3982692" cy="3028854"/>
          </a:xfrm>
          <a:prstGeom prst="rect">
            <a:avLst/>
          </a:prstGeom>
        </p:spPr>
      </p:pic>
      <p:sp>
        <p:nvSpPr>
          <p:cNvPr id="3" name="TextBox 2">
            <a:extLst>
              <a:ext uri="{FF2B5EF4-FFF2-40B4-BE49-F238E27FC236}">
                <a16:creationId xmlns:a16="http://schemas.microsoft.com/office/drawing/2014/main" id="{D0B5E7D7-356F-4F80-A423-0691991A492B}"/>
              </a:ext>
            </a:extLst>
          </p:cNvPr>
          <p:cNvSpPr txBox="1"/>
          <p:nvPr/>
        </p:nvSpPr>
        <p:spPr>
          <a:xfrm>
            <a:off x="805070" y="357809"/>
            <a:ext cx="4929808" cy="1477328"/>
          </a:xfrm>
          <a:prstGeom prst="rect">
            <a:avLst/>
          </a:prstGeom>
          <a:noFill/>
        </p:spPr>
        <p:txBody>
          <a:bodyPr wrap="square" rtlCol="0">
            <a:spAutoFit/>
          </a:bodyPr>
          <a:lstStyle/>
          <a:p>
            <a:r>
              <a:rPr lang="en-US" b="1" dirty="0">
                <a:solidFill>
                  <a:srgbClr val="FF0000"/>
                </a:solidFill>
              </a:rPr>
              <a:t>Setup</a:t>
            </a:r>
          </a:p>
          <a:p>
            <a:endParaRPr lang="en-US" b="1" dirty="0">
              <a:solidFill>
                <a:srgbClr val="FF0000"/>
              </a:solidFill>
            </a:endParaRPr>
          </a:p>
          <a:p>
            <a:r>
              <a:rPr lang="en-US" b="1" dirty="0">
                <a:solidFill>
                  <a:srgbClr val="FF0000"/>
                </a:solidFill>
              </a:rPr>
              <a:t>8051</a:t>
            </a:r>
          </a:p>
          <a:p>
            <a:r>
              <a:rPr lang="en-US" b="1" dirty="0">
                <a:solidFill>
                  <a:srgbClr val="FF0000"/>
                </a:solidFill>
              </a:rPr>
              <a:t>SCL = P0.0</a:t>
            </a:r>
          </a:p>
          <a:p>
            <a:r>
              <a:rPr lang="en-US" b="1" dirty="0">
                <a:solidFill>
                  <a:srgbClr val="FF0000"/>
                </a:solidFill>
              </a:rPr>
              <a:t>SDA = P0.1</a:t>
            </a:r>
          </a:p>
        </p:txBody>
      </p:sp>
      <p:pic>
        <p:nvPicPr>
          <p:cNvPr id="4" name="Picture 3">
            <a:extLst>
              <a:ext uri="{FF2B5EF4-FFF2-40B4-BE49-F238E27FC236}">
                <a16:creationId xmlns:a16="http://schemas.microsoft.com/office/drawing/2014/main" id="{3240C4C4-9D91-4B53-B926-31A80DCC0D38}"/>
              </a:ext>
            </a:extLst>
          </p:cNvPr>
          <p:cNvPicPr>
            <a:picLocks noChangeAspect="1"/>
          </p:cNvPicPr>
          <p:nvPr/>
        </p:nvPicPr>
        <p:blipFill>
          <a:blip r:embed="rId3"/>
          <a:stretch>
            <a:fillRect/>
          </a:stretch>
        </p:blipFill>
        <p:spPr>
          <a:xfrm>
            <a:off x="5282227" y="690714"/>
            <a:ext cx="4141169" cy="5476572"/>
          </a:xfrm>
          <a:prstGeom prst="rect">
            <a:avLst/>
          </a:prstGeom>
        </p:spPr>
      </p:pic>
    </p:spTree>
    <p:extLst>
      <p:ext uri="{BB962C8B-B14F-4D97-AF65-F5344CB8AC3E}">
        <p14:creationId xmlns:p14="http://schemas.microsoft.com/office/powerpoint/2010/main" val="22434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1A56E8-A2E3-44BB-B36B-D1FEFF63770E}"/>
              </a:ext>
            </a:extLst>
          </p:cNvPr>
          <p:cNvPicPr>
            <a:picLocks noChangeAspect="1"/>
          </p:cNvPicPr>
          <p:nvPr/>
        </p:nvPicPr>
        <p:blipFill>
          <a:blip r:embed="rId2"/>
          <a:stretch>
            <a:fillRect/>
          </a:stretch>
        </p:blipFill>
        <p:spPr>
          <a:xfrm>
            <a:off x="431524" y="975069"/>
            <a:ext cx="8724900" cy="1647825"/>
          </a:xfrm>
          <a:prstGeom prst="rect">
            <a:avLst/>
          </a:prstGeom>
        </p:spPr>
      </p:pic>
      <p:pic>
        <p:nvPicPr>
          <p:cNvPr id="3" name="Picture 2">
            <a:extLst>
              <a:ext uri="{FF2B5EF4-FFF2-40B4-BE49-F238E27FC236}">
                <a16:creationId xmlns:a16="http://schemas.microsoft.com/office/drawing/2014/main" id="{633DD561-7E11-4451-AEBA-170686AF43B1}"/>
              </a:ext>
            </a:extLst>
          </p:cNvPr>
          <p:cNvPicPr>
            <a:picLocks noChangeAspect="1"/>
          </p:cNvPicPr>
          <p:nvPr/>
        </p:nvPicPr>
        <p:blipFill>
          <a:blip r:embed="rId3"/>
          <a:stretch>
            <a:fillRect/>
          </a:stretch>
        </p:blipFill>
        <p:spPr>
          <a:xfrm>
            <a:off x="431524" y="3206612"/>
            <a:ext cx="8705850" cy="1657350"/>
          </a:xfrm>
          <a:prstGeom prst="rect">
            <a:avLst/>
          </a:prstGeom>
        </p:spPr>
      </p:pic>
      <p:sp>
        <p:nvSpPr>
          <p:cNvPr id="4" name="TextBox 3">
            <a:extLst>
              <a:ext uri="{FF2B5EF4-FFF2-40B4-BE49-F238E27FC236}">
                <a16:creationId xmlns:a16="http://schemas.microsoft.com/office/drawing/2014/main" id="{69F34244-0568-41BB-A25F-C78165837ADE}"/>
              </a:ext>
            </a:extLst>
          </p:cNvPr>
          <p:cNvSpPr txBox="1"/>
          <p:nvPr/>
        </p:nvSpPr>
        <p:spPr>
          <a:xfrm>
            <a:off x="9382539" y="1073426"/>
            <a:ext cx="2377937" cy="646331"/>
          </a:xfrm>
          <a:prstGeom prst="rect">
            <a:avLst/>
          </a:prstGeom>
          <a:noFill/>
        </p:spPr>
        <p:txBody>
          <a:bodyPr wrap="square" rtlCol="0">
            <a:spAutoFit/>
          </a:bodyPr>
          <a:lstStyle/>
          <a:p>
            <a:r>
              <a:rPr lang="en-US" dirty="0"/>
              <a:t>Write location 0x00 value “E1”</a:t>
            </a:r>
          </a:p>
        </p:txBody>
      </p:sp>
      <p:sp>
        <p:nvSpPr>
          <p:cNvPr id="5" name="TextBox 4">
            <a:extLst>
              <a:ext uri="{FF2B5EF4-FFF2-40B4-BE49-F238E27FC236}">
                <a16:creationId xmlns:a16="http://schemas.microsoft.com/office/drawing/2014/main" id="{B70A891F-5E7A-4460-B8D6-0DCFCB64B8C3}"/>
              </a:ext>
            </a:extLst>
          </p:cNvPr>
          <p:cNvSpPr txBox="1"/>
          <p:nvPr/>
        </p:nvSpPr>
        <p:spPr>
          <a:xfrm>
            <a:off x="9382538" y="3432313"/>
            <a:ext cx="2377937" cy="646331"/>
          </a:xfrm>
          <a:prstGeom prst="rect">
            <a:avLst/>
          </a:prstGeom>
          <a:noFill/>
        </p:spPr>
        <p:txBody>
          <a:bodyPr wrap="square" rtlCol="0">
            <a:spAutoFit/>
          </a:bodyPr>
          <a:lstStyle/>
          <a:p>
            <a:r>
              <a:rPr lang="en-US" dirty="0"/>
              <a:t>Write location 0x00 value “23”</a:t>
            </a:r>
          </a:p>
        </p:txBody>
      </p:sp>
      <p:sp>
        <p:nvSpPr>
          <p:cNvPr id="6" name="TextBox 5">
            <a:extLst>
              <a:ext uri="{FF2B5EF4-FFF2-40B4-BE49-F238E27FC236}">
                <a16:creationId xmlns:a16="http://schemas.microsoft.com/office/drawing/2014/main" id="{BC867865-E03D-42FB-B480-3CF5453E49A8}"/>
              </a:ext>
            </a:extLst>
          </p:cNvPr>
          <p:cNvSpPr txBox="1"/>
          <p:nvPr/>
        </p:nvSpPr>
        <p:spPr>
          <a:xfrm>
            <a:off x="550416" y="177553"/>
            <a:ext cx="9738803" cy="369332"/>
          </a:xfrm>
          <a:prstGeom prst="rect">
            <a:avLst/>
          </a:prstGeom>
          <a:noFill/>
        </p:spPr>
        <p:txBody>
          <a:bodyPr wrap="square" rtlCol="0">
            <a:spAutoFit/>
          </a:bodyPr>
          <a:lstStyle/>
          <a:p>
            <a:r>
              <a:rPr lang="en-US" dirty="0"/>
              <a:t>Byte writing illustrated with Logic Analyzer.</a:t>
            </a:r>
          </a:p>
        </p:txBody>
      </p:sp>
    </p:spTree>
    <p:extLst>
      <p:ext uri="{BB962C8B-B14F-4D97-AF65-F5344CB8AC3E}">
        <p14:creationId xmlns:p14="http://schemas.microsoft.com/office/powerpoint/2010/main" val="60972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458</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I2C Read/Write with EEPROM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I2C Read/Write with EEPROM</dc:title>
  <dc:creator>Ficarro, Scott B.</dc:creator>
  <cp:lastModifiedBy>Ficarro, Scott B.</cp:lastModifiedBy>
  <cp:revision>17</cp:revision>
  <dcterms:created xsi:type="dcterms:W3CDTF">2020-05-24T03:23:38Z</dcterms:created>
  <dcterms:modified xsi:type="dcterms:W3CDTF">2020-05-25T16:40:09Z</dcterms:modified>
</cp:coreProperties>
</file>